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svg" ContentType="image/svg+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2"/>
    <p:sldMasterId id="2147483664" r:id="rId3"/>
  </p:sldMasterIdLst>
  <p:notesMasterIdLst>
    <p:notesMasterId r:id="rId46"/>
  </p:notesMasterIdLst>
  <p:handoutMasterIdLst>
    <p:handoutMasterId r:id="rId47"/>
  </p:handoutMasterIdLst>
  <p:sldIdLst>
    <p:sldId id="256" r:id="rId4"/>
    <p:sldId id="281" r:id="rId5"/>
    <p:sldId id="260" r:id="rId6"/>
    <p:sldId id="261" r:id="rId7"/>
    <p:sldId id="282" r:id="rId8"/>
    <p:sldId id="262" r:id="rId9"/>
    <p:sldId id="317" r:id="rId10"/>
    <p:sldId id="319" r:id="rId11"/>
    <p:sldId id="320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321" r:id="rId20"/>
    <p:sldId id="290" r:id="rId21"/>
    <p:sldId id="291" r:id="rId22"/>
    <p:sldId id="324" r:id="rId23"/>
    <p:sldId id="325" r:id="rId24"/>
    <p:sldId id="326" r:id="rId25"/>
    <p:sldId id="327" r:id="rId26"/>
    <p:sldId id="328" r:id="rId27"/>
    <p:sldId id="329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23" r:id="rId42"/>
    <p:sldId id="311" r:id="rId43"/>
    <p:sldId id="322" r:id="rId44"/>
    <p:sldId id="26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FF"/>
    <a:srgbClr val="CCFF99"/>
    <a:srgbClr val="9AEDEA"/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2" autoAdjust="0"/>
    <p:restoredTop sz="83977" autoAdjust="0"/>
  </p:normalViewPr>
  <p:slideViewPr>
    <p:cSldViewPr>
      <p:cViewPr varScale="1">
        <p:scale>
          <a:sx n="94" d="100"/>
          <a:sy n="94" d="100"/>
        </p:scale>
        <p:origin x="12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3516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52" Type="http://schemas.microsoft.com/office/2015/10/relationships/revisionInfo" Target="revisionInfo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0AD3D-4DA7-1B40-B5B3-A45894B9768E}" type="doc">
      <dgm:prSet loTypeId="urn:microsoft.com/office/officeart/2005/8/layout/hChevron3" loCatId="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kumimoji="1" lang="ja-JP" altLang="en-US"/>
        </a:p>
      </dgm:t>
    </dgm:pt>
    <dgm:pt modelId="{E1731C6F-4445-0B4D-B885-D6F5EA985528}">
      <dgm:prSet phldrT="[テキスト]"/>
      <dgm:spPr/>
      <dgm:t>
        <a:bodyPr/>
        <a:lstStyle/>
        <a:p>
          <a:r>
            <a:rPr kumimoji="1" lang="ja-JP" altLang="en-US" dirty="0"/>
            <a:t>旅行先を</a:t>
          </a:r>
        </a:p>
        <a:p>
          <a:r>
            <a:rPr kumimoji="1" lang="ja-JP" altLang="en-US" dirty="0"/>
            <a:t>探す</a:t>
          </a:r>
        </a:p>
      </dgm:t>
    </dgm:pt>
    <dgm:pt modelId="{CDFFFD11-1CF4-EF4C-B5FB-AD907A24F8F6}" type="parTrans" cxnId="{9FB2AF16-7098-DD4B-8088-30A5CEC64F99}">
      <dgm:prSet/>
      <dgm:spPr/>
      <dgm:t>
        <a:bodyPr/>
        <a:lstStyle/>
        <a:p>
          <a:endParaRPr kumimoji="1" lang="ja-JP" altLang="en-US"/>
        </a:p>
      </dgm:t>
    </dgm:pt>
    <dgm:pt modelId="{8546E462-3D89-064E-B523-95240FC34A51}" type="sibTrans" cxnId="{9FB2AF16-7098-DD4B-8088-30A5CEC64F99}">
      <dgm:prSet/>
      <dgm:spPr/>
      <dgm:t>
        <a:bodyPr/>
        <a:lstStyle/>
        <a:p>
          <a:endParaRPr kumimoji="1" lang="ja-JP" altLang="en-US"/>
        </a:p>
      </dgm:t>
    </dgm:pt>
    <dgm:pt modelId="{CE7D6069-1900-EE45-864A-9313A2DE6CDD}">
      <dgm:prSet phldrT="[テキスト]"/>
      <dgm:spPr/>
      <dgm:t>
        <a:bodyPr/>
        <a:lstStyle/>
        <a:p>
          <a:r>
            <a:rPr kumimoji="1" lang="ja-JP" altLang="en-US" dirty="0"/>
            <a:t>申込・</a:t>
          </a:r>
          <a:r>
            <a:rPr kumimoji="1" lang="en-US" altLang="ja-JP" dirty="0"/>
            <a:t/>
          </a:r>
          <a:br>
            <a:rPr kumimoji="1" lang="en-US" altLang="ja-JP" dirty="0"/>
          </a:br>
          <a:r>
            <a:rPr kumimoji="1" lang="ja-JP" altLang="en-US" dirty="0"/>
            <a:t>旅程確定</a:t>
          </a:r>
        </a:p>
      </dgm:t>
    </dgm:pt>
    <dgm:pt modelId="{E7B586A3-A7F8-7541-8B1A-DFF847BC7049}" type="parTrans" cxnId="{343567CA-C11F-0A4C-A133-76D2E8C55059}">
      <dgm:prSet/>
      <dgm:spPr/>
      <dgm:t>
        <a:bodyPr/>
        <a:lstStyle/>
        <a:p>
          <a:endParaRPr kumimoji="1" lang="ja-JP" altLang="en-US"/>
        </a:p>
      </dgm:t>
    </dgm:pt>
    <dgm:pt modelId="{4F0D9484-2F68-EE40-9A55-5C4A6106F4BE}" type="sibTrans" cxnId="{343567CA-C11F-0A4C-A133-76D2E8C55059}">
      <dgm:prSet/>
      <dgm:spPr/>
      <dgm:t>
        <a:bodyPr/>
        <a:lstStyle/>
        <a:p>
          <a:endParaRPr kumimoji="1" lang="ja-JP" altLang="en-US"/>
        </a:p>
      </dgm:t>
    </dgm:pt>
    <dgm:pt modelId="{2AA206AB-4377-7546-803F-96E2BA43ED5A}">
      <dgm:prSet/>
      <dgm:spPr/>
      <dgm:t>
        <a:bodyPr/>
        <a:lstStyle/>
        <a:p>
          <a:r>
            <a:rPr kumimoji="1" lang="ja-JP" altLang="en-US" dirty="0"/>
            <a:t>ボランティア・観光</a:t>
          </a:r>
        </a:p>
      </dgm:t>
    </dgm:pt>
    <dgm:pt modelId="{67ADA1E8-B485-B44F-AEB1-943A24D65D52}" type="parTrans" cxnId="{9FE5420D-5D2F-8F4A-896D-FD52FC4B3B6C}">
      <dgm:prSet/>
      <dgm:spPr/>
      <dgm:t>
        <a:bodyPr/>
        <a:lstStyle/>
        <a:p>
          <a:endParaRPr kumimoji="1" lang="ja-JP" altLang="en-US"/>
        </a:p>
      </dgm:t>
    </dgm:pt>
    <dgm:pt modelId="{B114E7BB-EF62-7540-8346-4CB5DD3CC337}" type="sibTrans" cxnId="{9FE5420D-5D2F-8F4A-896D-FD52FC4B3B6C}">
      <dgm:prSet/>
      <dgm:spPr/>
      <dgm:t>
        <a:bodyPr/>
        <a:lstStyle/>
        <a:p>
          <a:endParaRPr kumimoji="1" lang="ja-JP" altLang="en-US"/>
        </a:p>
      </dgm:t>
    </dgm:pt>
    <dgm:pt modelId="{DD2AAB85-56DD-6F4A-89D2-136827E5334F}">
      <dgm:prSet/>
      <dgm:spPr/>
      <dgm:t>
        <a:bodyPr/>
        <a:lstStyle/>
        <a:p>
          <a:r>
            <a:rPr kumimoji="1" lang="ja-JP" altLang="en-US" dirty="0"/>
            <a:t>参加経験者の</a:t>
          </a:r>
        </a:p>
        <a:p>
          <a:r>
            <a:rPr kumimoji="1" lang="ja-JP" altLang="en-US" dirty="0"/>
            <a:t>コミュニティに参加</a:t>
          </a:r>
        </a:p>
      </dgm:t>
    </dgm:pt>
    <dgm:pt modelId="{7D539823-1ECB-C647-A5D6-DB118E33C5D7}" type="parTrans" cxnId="{27389B6D-0CDE-1348-9791-5BED9F8E9605}">
      <dgm:prSet/>
      <dgm:spPr/>
      <dgm:t>
        <a:bodyPr/>
        <a:lstStyle/>
        <a:p>
          <a:endParaRPr kumimoji="1" lang="ja-JP" altLang="en-US"/>
        </a:p>
      </dgm:t>
    </dgm:pt>
    <dgm:pt modelId="{8820FBCB-F5A9-624C-BB28-1B6C91787852}" type="sibTrans" cxnId="{27389B6D-0CDE-1348-9791-5BED9F8E9605}">
      <dgm:prSet/>
      <dgm:spPr/>
      <dgm:t>
        <a:bodyPr/>
        <a:lstStyle/>
        <a:p>
          <a:endParaRPr kumimoji="1" lang="ja-JP" altLang="en-US"/>
        </a:p>
      </dgm:t>
    </dgm:pt>
    <dgm:pt modelId="{333CFCC2-18D5-6449-96E8-FC933C9EDC67}" type="pres">
      <dgm:prSet presAssocID="{04C0AD3D-4DA7-1B40-B5B3-A45894B9768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426DB3-067E-3C49-97B1-86D0B40EA451}" type="pres">
      <dgm:prSet presAssocID="{E1731C6F-4445-0B4D-B885-D6F5EA985528}" presName="parTxOnly" presStyleLbl="node1" presStyleIdx="0" presStyleCnt="4" custScaleX="76335" custScaleY="1026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7D48A0-9944-4E49-B7B5-CD28892E9D09}" type="pres">
      <dgm:prSet presAssocID="{8546E462-3D89-064E-B523-95240FC34A51}" presName="parSpace" presStyleCnt="0"/>
      <dgm:spPr/>
    </dgm:pt>
    <dgm:pt modelId="{4A26747B-CCD6-254D-8D06-C1BB9B974B0D}" type="pres">
      <dgm:prSet presAssocID="{CE7D6069-1900-EE45-864A-9313A2DE6CDD}" presName="parTxOnly" presStyleLbl="node1" presStyleIdx="1" presStyleCnt="4" custScaleX="892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E7B8A3-4795-6945-8452-A8C1E58B94C4}" type="pres">
      <dgm:prSet presAssocID="{4F0D9484-2F68-EE40-9A55-5C4A6106F4BE}" presName="parSpace" presStyleCnt="0"/>
      <dgm:spPr/>
    </dgm:pt>
    <dgm:pt modelId="{990BB4F6-547A-C34F-9846-8FF9E7ABD18F}" type="pres">
      <dgm:prSet presAssocID="{2AA206AB-4377-7546-803F-96E2BA43ED5A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A8DF3-1FA9-3444-9AA2-404AC78A66D8}" type="pres">
      <dgm:prSet presAssocID="{B114E7BB-EF62-7540-8346-4CB5DD3CC337}" presName="parSpace" presStyleCnt="0"/>
      <dgm:spPr/>
    </dgm:pt>
    <dgm:pt modelId="{0F5A4065-60A1-B042-B44D-6726512C4028}" type="pres">
      <dgm:prSet presAssocID="{DD2AAB85-56DD-6F4A-89D2-136827E533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3567CA-C11F-0A4C-A133-76D2E8C55059}" srcId="{04C0AD3D-4DA7-1B40-B5B3-A45894B9768E}" destId="{CE7D6069-1900-EE45-864A-9313A2DE6CDD}" srcOrd="1" destOrd="0" parTransId="{E7B586A3-A7F8-7541-8B1A-DFF847BC7049}" sibTransId="{4F0D9484-2F68-EE40-9A55-5C4A6106F4BE}"/>
    <dgm:cxn modelId="{C9FD5631-18B8-4947-9734-7A887DBAC4AC}" type="presOf" srcId="{CE7D6069-1900-EE45-864A-9313A2DE6CDD}" destId="{4A26747B-CCD6-254D-8D06-C1BB9B974B0D}" srcOrd="0" destOrd="0" presId="urn:microsoft.com/office/officeart/2005/8/layout/hChevron3"/>
    <dgm:cxn modelId="{27389B6D-0CDE-1348-9791-5BED9F8E9605}" srcId="{04C0AD3D-4DA7-1B40-B5B3-A45894B9768E}" destId="{DD2AAB85-56DD-6F4A-89D2-136827E5334F}" srcOrd="3" destOrd="0" parTransId="{7D539823-1ECB-C647-A5D6-DB118E33C5D7}" sibTransId="{8820FBCB-F5A9-624C-BB28-1B6C91787852}"/>
    <dgm:cxn modelId="{9FB2AF16-7098-DD4B-8088-30A5CEC64F99}" srcId="{04C0AD3D-4DA7-1B40-B5B3-A45894B9768E}" destId="{E1731C6F-4445-0B4D-B885-D6F5EA985528}" srcOrd="0" destOrd="0" parTransId="{CDFFFD11-1CF4-EF4C-B5FB-AD907A24F8F6}" sibTransId="{8546E462-3D89-064E-B523-95240FC34A51}"/>
    <dgm:cxn modelId="{C7E711D0-9985-46F0-88B3-CA99023BBDA6}" type="presOf" srcId="{DD2AAB85-56DD-6F4A-89D2-136827E5334F}" destId="{0F5A4065-60A1-B042-B44D-6726512C4028}" srcOrd="0" destOrd="0" presId="urn:microsoft.com/office/officeart/2005/8/layout/hChevron3"/>
    <dgm:cxn modelId="{EB890A2B-937F-4B2B-B44A-4C58449A11A1}" type="presOf" srcId="{04C0AD3D-4DA7-1B40-B5B3-A45894B9768E}" destId="{333CFCC2-18D5-6449-96E8-FC933C9EDC67}" srcOrd="0" destOrd="0" presId="urn:microsoft.com/office/officeart/2005/8/layout/hChevron3"/>
    <dgm:cxn modelId="{1F24B468-57CE-48E7-AA8C-BADFF96CA260}" type="presOf" srcId="{2AA206AB-4377-7546-803F-96E2BA43ED5A}" destId="{990BB4F6-547A-C34F-9846-8FF9E7ABD18F}" srcOrd="0" destOrd="0" presId="urn:microsoft.com/office/officeart/2005/8/layout/hChevron3"/>
    <dgm:cxn modelId="{9E533960-71DB-45B4-B7ED-3A7009300CCF}" type="presOf" srcId="{E1731C6F-4445-0B4D-B885-D6F5EA985528}" destId="{65426DB3-067E-3C49-97B1-86D0B40EA451}" srcOrd="0" destOrd="0" presId="urn:microsoft.com/office/officeart/2005/8/layout/hChevron3"/>
    <dgm:cxn modelId="{9FE5420D-5D2F-8F4A-896D-FD52FC4B3B6C}" srcId="{04C0AD3D-4DA7-1B40-B5B3-A45894B9768E}" destId="{2AA206AB-4377-7546-803F-96E2BA43ED5A}" srcOrd="2" destOrd="0" parTransId="{67ADA1E8-B485-B44F-AEB1-943A24D65D52}" sibTransId="{B114E7BB-EF62-7540-8346-4CB5DD3CC337}"/>
    <dgm:cxn modelId="{0EC51D97-50D2-45C0-AACF-77B22437BCFA}" type="presParOf" srcId="{333CFCC2-18D5-6449-96E8-FC933C9EDC67}" destId="{65426DB3-067E-3C49-97B1-86D0B40EA451}" srcOrd="0" destOrd="0" presId="urn:microsoft.com/office/officeart/2005/8/layout/hChevron3"/>
    <dgm:cxn modelId="{08AC385C-9ED2-4E73-A0C7-0C6D862DAD01}" type="presParOf" srcId="{333CFCC2-18D5-6449-96E8-FC933C9EDC67}" destId="{917D48A0-9944-4E49-B7B5-CD28892E9D09}" srcOrd="1" destOrd="0" presId="urn:microsoft.com/office/officeart/2005/8/layout/hChevron3"/>
    <dgm:cxn modelId="{926CC13F-6C72-4297-B96E-CC74997DCED3}" type="presParOf" srcId="{333CFCC2-18D5-6449-96E8-FC933C9EDC67}" destId="{4A26747B-CCD6-254D-8D06-C1BB9B974B0D}" srcOrd="2" destOrd="0" presId="urn:microsoft.com/office/officeart/2005/8/layout/hChevron3"/>
    <dgm:cxn modelId="{45796772-63E8-45A3-A2E6-E8EF5F43716B}" type="presParOf" srcId="{333CFCC2-18D5-6449-96E8-FC933C9EDC67}" destId="{55E7B8A3-4795-6945-8452-A8C1E58B94C4}" srcOrd="3" destOrd="0" presId="urn:microsoft.com/office/officeart/2005/8/layout/hChevron3"/>
    <dgm:cxn modelId="{A3050BAF-AD52-4A43-9089-0182325F017E}" type="presParOf" srcId="{333CFCC2-18D5-6449-96E8-FC933C9EDC67}" destId="{990BB4F6-547A-C34F-9846-8FF9E7ABD18F}" srcOrd="4" destOrd="0" presId="urn:microsoft.com/office/officeart/2005/8/layout/hChevron3"/>
    <dgm:cxn modelId="{AE9298F0-B2F2-4AA5-B9C9-AE37CE0F5E7A}" type="presParOf" srcId="{333CFCC2-18D5-6449-96E8-FC933C9EDC67}" destId="{6EDA8DF3-1FA9-3444-9AA2-404AC78A66D8}" srcOrd="5" destOrd="0" presId="urn:microsoft.com/office/officeart/2005/8/layout/hChevron3"/>
    <dgm:cxn modelId="{40C1B0FC-2DD5-4E32-9DF3-6370D34CAFD9}" type="presParOf" srcId="{333CFCC2-18D5-6449-96E8-FC933C9EDC67}" destId="{0F5A4065-60A1-B042-B44D-6726512C402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C0AD3D-4DA7-1B40-B5B3-A45894B9768E}" type="doc">
      <dgm:prSet loTypeId="urn:microsoft.com/office/officeart/2005/8/layout/hChevron3" loCatId="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kumimoji="1" lang="ja-JP" altLang="en-US"/>
        </a:p>
      </dgm:t>
    </dgm:pt>
    <dgm:pt modelId="{E1731C6F-4445-0B4D-B885-D6F5EA985528}">
      <dgm:prSet phldrT="[テキスト]"/>
      <dgm:spPr/>
      <dgm:t>
        <a:bodyPr/>
        <a:lstStyle/>
        <a:p>
          <a:r>
            <a:rPr kumimoji="1" lang="ja-JP" altLang="en-US" dirty="0"/>
            <a:t>旅行先を</a:t>
          </a:r>
        </a:p>
        <a:p>
          <a:r>
            <a:rPr kumimoji="1" lang="ja-JP" altLang="en-US" dirty="0"/>
            <a:t>探す</a:t>
          </a:r>
        </a:p>
      </dgm:t>
    </dgm:pt>
    <dgm:pt modelId="{CDFFFD11-1CF4-EF4C-B5FB-AD907A24F8F6}" type="parTrans" cxnId="{9FB2AF16-7098-DD4B-8088-30A5CEC64F99}">
      <dgm:prSet/>
      <dgm:spPr/>
      <dgm:t>
        <a:bodyPr/>
        <a:lstStyle/>
        <a:p>
          <a:endParaRPr kumimoji="1" lang="ja-JP" altLang="en-US"/>
        </a:p>
      </dgm:t>
    </dgm:pt>
    <dgm:pt modelId="{8546E462-3D89-064E-B523-95240FC34A51}" type="sibTrans" cxnId="{9FB2AF16-7098-DD4B-8088-30A5CEC64F99}">
      <dgm:prSet/>
      <dgm:spPr/>
      <dgm:t>
        <a:bodyPr/>
        <a:lstStyle/>
        <a:p>
          <a:endParaRPr kumimoji="1" lang="ja-JP" altLang="en-US"/>
        </a:p>
      </dgm:t>
    </dgm:pt>
    <dgm:pt modelId="{CE7D6069-1900-EE45-864A-9313A2DE6CDD}">
      <dgm:prSet phldrT="[テキスト]"/>
      <dgm:spPr/>
      <dgm:t>
        <a:bodyPr/>
        <a:lstStyle/>
        <a:p>
          <a:r>
            <a:rPr kumimoji="1" lang="ja-JP" altLang="en-US" dirty="0"/>
            <a:t>申込・</a:t>
          </a:r>
          <a:r>
            <a:rPr kumimoji="1" lang="en-US" altLang="ja-JP" dirty="0"/>
            <a:t/>
          </a:r>
          <a:br>
            <a:rPr kumimoji="1" lang="en-US" altLang="ja-JP" dirty="0"/>
          </a:br>
          <a:r>
            <a:rPr kumimoji="1" lang="ja-JP" altLang="en-US" dirty="0"/>
            <a:t>旅程確定</a:t>
          </a:r>
        </a:p>
      </dgm:t>
    </dgm:pt>
    <dgm:pt modelId="{E7B586A3-A7F8-7541-8B1A-DFF847BC7049}" type="parTrans" cxnId="{343567CA-C11F-0A4C-A133-76D2E8C55059}">
      <dgm:prSet/>
      <dgm:spPr/>
      <dgm:t>
        <a:bodyPr/>
        <a:lstStyle/>
        <a:p>
          <a:endParaRPr kumimoji="1" lang="ja-JP" altLang="en-US"/>
        </a:p>
      </dgm:t>
    </dgm:pt>
    <dgm:pt modelId="{4F0D9484-2F68-EE40-9A55-5C4A6106F4BE}" type="sibTrans" cxnId="{343567CA-C11F-0A4C-A133-76D2E8C55059}">
      <dgm:prSet/>
      <dgm:spPr/>
      <dgm:t>
        <a:bodyPr/>
        <a:lstStyle/>
        <a:p>
          <a:endParaRPr kumimoji="1" lang="ja-JP" altLang="en-US"/>
        </a:p>
      </dgm:t>
    </dgm:pt>
    <dgm:pt modelId="{2AA206AB-4377-7546-803F-96E2BA43ED5A}">
      <dgm:prSet/>
      <dgm:spPr/>
      <dgm:t>
        <a:bodyPr/>
        <a:lstStyle/>
        <a:p>
          <a:r>
            <a:rPr kumimoji="1" lang="ja-JP" altLang="en-US" dirty="0"/>
            <a:t>ボランティア・観光</a:t>
          </a:r>
        </a:p>
      </dgm:t>
    </dgm:pt>
    <dgm:pt modelId="{67ADA1E8-B485-B44F-AEB1-943A24D65D52}" type="parTrans" cxnId="{9FE5420D-5D2F-8F4A-896D-FD52FC4B3B6C}">
      <dgm:prSet/>
      <dgm:spPr/>
      <dgm:t>
        <a:bodyPr/>
        <a:lstStyle/>
        <a:p>
          <a:endParaRPr kumimoji="1" lang="ja-JP" altLang="en-US"/>
        </a:p>
      </dgm:t>
    </dgm:pt>
    <dgm:pt modelId="{B114E7BB-EF62-7540-8346-4CB5DD3CC337}" type="sibTrans" cxnId="{9FE5420D-5D2F-8F4A-896D-FD52FC4B3B6C}">
      <dgm:prSet/>
      <dgm:spPr/>
      <dgm:t>
        <a:bodyPr/>
        <a:lstStyle/>
        <a:p>
          <a:endParaRPr kumimoji="1" lang="ja-JP" altLang="en-US"/>
        </a:p>
      </dgm:t>
    </dgm:pt>
    <dgm:pt modelId="{DD2AAB85-56DD-6F4A-89D2-136827E5334F}">
      <dgm:prSet/>
      <dgm:spPr/>
      <dgm:t>
        <a:bodyPr/>
        <a:lstStyle/>
        <a:p>
          <a:r>
            <a:rPr kumimoji="1" lang="ja-JP" altLang="en-US" dirty="0"/>
            <a:t>参加経験者の</a:t>
          </a:r>
        </a:p>
        <a:p>
          <a:r>
            <a:rPr kumimoji="1" lang="ja-JP" altLang="en-US" dirty="0"/>
            <a:t>コミュニティに参加</a:t>
          </a:r>
        </a:p>
      </dgm:t>
    </dgm:pt>
    <dgm:pt modelId="{7D539823-1ECB-C647-A5D6-DB118E33C5D7}" type="parTrans" cxnId="{27389B6D-0CDE-1348-9791-5BED9F8E9605}">
      <dgm:prSet/>
      <dgm:spPr/>
      <dgm:t>
        <a:bodyPr/>
        <a:lstStyle/>
        <a:p>
          <a:endParaRPr kumimoji="1" lang="ja-JP" altLang="en-US"/>
        </a:p>
      </dgm:t>
    </dgm:pt>
    <dgm:pt modelId="{8820FBCB-F5A9-624C-BB28-1B6C91787852}" type="sibTrans" cxnId="{27389B6D-0CDE-1348-9791-5BED9F8E9605}">
      <dgm:prSet/>
      <dgm:spPr/>
      <dgm:t>
        <a:bodyPr/>
        <a:lstStyle/>
        <a:p>
          <a:endParaRPr kumimoji="1" lang="ja-JP" altLang="en-US"/>
        </a:p>
      </dgm:t>
    </dgm:pt>
    <dgm:pt modelId="{333CFCC2-18D5-6449-96E8-FC933C9EDC67}" type="pres">
      <dgm:prSet presAssocID="{04C0AD3D-4DA7-1B40-B5B3-A45894B9768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426DB3-067E-3C49-97B1-86D0B40EA451}" type="pres">
      <dgm:prSet presAssocID="{E1731C6F-4445-0B4D-B885-D6F5EA985528}" presName="parTxOnly" presStyleLbl="node1" presStyleIdx="0" presStyleCnt="4" custScaleX="76335" custScaleY="1026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7D48A0-9944-4E49-B7B5-CD28892E9D09}" type="pres">
      <dgm:prSet presAssocID="{8546E462-3D89-064E-B523-95240FC34A51}" presName="parSpace" presStyleCnt="0"/>
      <dgm:spPr/>
    </dgm:pt>
    <dgm:pt modelId="{4A26747B-CCD6-254D-8D06-C1BB9B974B0D}" type="pres">
      <dgm:prSet presAssocID="{CE7D6069-1900-EE45-864A-9313A2DE6CDD}" presName="parTxOnly" presStyleLbl="node1" presStyleIdx="1" presStyleCnt="4" custScaleX="892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E7B8A3-4795-6945-8452-A8C1E58B94C4}" type="pres">
      <dgm:prSet presAssocID="{4F0D9484-2F68-EE40-9A55-5C4A6106F4BE}" presName="parSpace" presStyleCnt="0"/>
      <dgm:spPr/>
    </dgm:pt>
    <dgm:pt modelId="{990BB4F6-547A-C34F-9846-8FF9E7ABD18F}" type="pres">
      <dgm:prSet presAssocID="{2AA206AB-4377-7546-803F-96E2BA43ED5A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DA8DF3-1FA9-3444-9AA2-404AC78A66D8}" type="pres">
      <dgm:prSet presAssocID="{B114E7BB-EF62-7540-8346-4CB5DD3CC337}" presName="parSpace" presStyleCnt="0"/>
      <dgm:spPr/>
    </dgm:pt>
    <dgm:pt modelId="{0F5A4065-60A1-B042-B44D-6726512C4028}" type="pres">
      <dgm:prSet presAssocID="{DD2AAB85-56DD-6F4A-89D2-136827E5334F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7B5A10-EEBF-4ABA-A224-20B3A1D0E99E}" type="presOf" srcId="{E1731C6F-4445-0B4D-B885-D6F5EA985528}" destId="{65426DB3-067E-3C49-97B1-86D0B40EA451}" srcOrd="0" destOrd="0" presId="urn:microsoft.com/office/officeart/2005/8/layout/hChevron3"/>
    <dgm:cxn modelId="{9FE5420D-5D2F-8F4A-896D-FD52FC4B3B6C}" srcId="{04C0AD3D-4DA7-1B40-B5B3-A45894B9768E}" destId="{2AA206AB-4377-7546-803F-96E2BA43ED5A}" srcOrd="2" destOrd="0" parTransId="{67ADA1E8-B485-B44F-AEB1-943A24D65D52}" sibTransId="{B114E7BB-EF62-7540-8346-4CB5DD3CC337}"/>
    <dgm:cxn modelId="{ECF6E92C-5279-41BE-82B2-BCFB106CF07E}" type="presOf" srcId="{04C0AD3D-4DA7-1B40-B5B3-A45894B9768E}" destId="{333CFCC2-18D5-6449-96E8-FC933C9EDC67}" srcOrd="0" destOrd="0" presId="urn:microsoft.com/office/officeart/2005/8/layout/hChevron3"/>
    <dgm:cxn modelId="{27389B6D-0CDE-1348-9791-5BED9F8E9605}" srcId="{04C0AD3D-4DA7-1B40-B5B3-A45894B9768E}" destId="{DD2AAB85-56DD-6F4A-89D2-136827E5334F}" srcOrd="3" destOrd="0" parTransId="{7D539823-1ECB-C647-A5D6-DB118E33C5D7}" sibTransId="{8820FBCB-F5A9-624C-BB28-1B6C91787852}"/>
    <dgm:cxn modelId="{ECEA0D08-77C0-4666-8732-5436C1EC511A}" type="presOf" srcId="{2AA206AB-4377-7546-803F-96E2BA43ED5A}" destId="{990BB4F6-547A-C34F-9846-8FF9E7ABD18F}" srcOrd="0" destOrd="0" presId="urn:microsoft.com/office/officeart/2005/8/layout/hChevron3"/>
    <dgm:cxn modelId="{9FB2AF16-7098-DD4B-8088-30A5CEC64F99}" srcId="{04C0AD3D-4DA7-1B40-B5B3-A45894B9768E}" destId="{E1731C6F-4445-0B4D-B885-D6F5EA985528}" srcOrd="0" destOrd="0" parTransId="{CDFFFD11-1CF4-EF4C-B5FB-AD907A24F8F6}" sibTransId="{8546E462-3D89-064E-B523-95240FC34A51}"/>
    <dgm:cxn modelId="{343567CA-C11F-0A4C-A133-76D2E8C55059}" srcId="{04C0AD3D-4DA7-1B40-B5B3-A45894B9768E}" destId="{CE7D6069-1900-EE45-864A-9313A2DE6CDD}" srcOrd="1" destOrd="0" parTransId="{E7B586A3-A7F8-7541-8B1A-DFF847BC7049}" sibTransId="{4F0D9484-2F68-EE40-9A55-5C4A6106F4BE}"/>
    <dgm:cxn modelId="{DC9B47E0-7163-465C-BD7F-A90A194E50F9}" type="presOf" srcId="{DD2AAB85-56DD-6F4A-89D2-136827E5334F}" destId="{0F5A4065-60A1-B042-B44D-6726512C4028}" srcOrd="0" destOrd="0" presId="urn:microsoft.com/office/officeart/2005/8/layout/hChevron3"/>
    <dgm:cxn modelId="{74B98FEA-4BBC-4360-A11E-77BC1B7F2B58}" type="presOf" srcId="{CE7D6069-1900-EE45-864A-9313A2DE6CDD}" destId="{4A26747B-CCD6-254D-8D06-C1BB9B974B0D}" srcOrd="0" destOrd="0" presId="urn:microsoft.com/office/officeart/2005/8/layout/hChevron3"/>
    <dgm:cxn modelId="{11E89401-C459-494E-BACB-17FB8A9E8032}" type="presParOf" srcId="{333CFCC2-18D5-6449-96E8-FC933C9EDC67}" destId="{65426DB3-067E-3C49-97B1-86D0B40EA451}" srcOrd="0" destOrd="0" presId="urn:microsoft.com/office/officeart/2005/8/layout/hChevron3"/>
    <dgm:cxn modelId="{B5B71FF4-E2F0-40A5-88B6-C8104646DACF}" type="presParOf" srcId="{333CFCC2-18D5-6449-96E8-FC933C9EDC67}" destId="{917D48A0-9944-4E49-B7B5-CD28892E9D09}" srcOrd="1" destOrd="0" presId="urn:microsoft.com/office/officeart/2005/8/layout/hChevron3"/>
    <dgm:cxn modelId="{264A3D98-CDCF-41F0-AD29-CD062CD65627}" type="presParOf" srcId="{333CFCC2-18D5-6449-96E8-FC933C9EDC67}" destId="{4A26747B-CCD6-254D-8D06-C1BB9B974B0D}" srcOrd="2" destOrd="0" presId="urn:microsoft.com/office/officeart/2005/8/layout/hChevron3"/>
    <dgm:cxn modelId="{576E8834-03F6-479D-849D-041EFE3CB8A8}" type="presParOf" srcId="{333CFCC2-18D5-6449-96E8-FC933C9EDC67}" destId="{55E7B8A3-4795-6945-8452-A8C1E58B94C4}" srcOrd="3" destOrd="0" presId="urn:microsoft.com/office/officeart/2005/8/layout/hChevron3"/>
    <dgm:cxn modelId="{A887215D-668E-4DAE-B2A9-EACAAEE93239}" type="presParOf" srcId="{333CFCC2-18D5-6449-96E8-FC933C9EDC67}" destId="{990BB4F6-547A-C34F-9846-8FF9E7ABD18F}" srcOrd="4" destOrd="0" presId="urn:microsoft.com/office/officeart/2005/8/layout/hChevron3"/>
    <dgm:cxn modelId="{09551193-C4EC-4884-87BE-B456CA1543C7}" type="presParOf" srcId="{333CFCC2-18D5-6449-96E8-FC933C9EDC67}" destId="{6EDA8DF3-1FA9-3444-9AA2-404AC78A66D8}" srcOrd="5" destOrd="0" presId="urn:microsoft.com/office/officeart/2005/8/layout/hChevron3"/>
    <dgm:cxn modelId="{A6F32FF8-D16C-4CD6-A685-1E5DB9A14556}" type="presParOf" srcId="{333CFCC2-18D5-6449-96E8-FC933C9EDC67}" destId="{0F5A4065-60A1-B042-B44D-6726512C402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A810C-FA81-8343-9D49-8DB1BA82D375}" type="doc">
      <dgm:prSet loTypeId="urn:microsoft.com/office/officeart/2005/8/layout/radial4" loCatId="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CC792345-2192-D549-A703-E1BF1B1BE236}">
      <dgm:prSet phldrT="[Text]"/>
      <dgm:spPr/>
      <dgm:t>
        <a:bodyPr/>
        <a:lstStyle/>
        <a:p>
          <a:r>
            <a:rPr lang="ja-JP" altLang="en-US" dirty="0">
              <a:latin typeface="Meiryo" charset="-128"/>
              <a:ea typeface="Meiryo" charset="-128"/>
              <a:cs typeface="Meiryo" charset="-128"/>
            </a:rPr>
            <a:t>メルカド　イシノマキ</a:t>
          </a:r>
          <a:endParaRPr lang="en-US" dirty="0">
            <a:latin typeface="Meiryo" charset="-128"/>
            <a:ea typeface="Meiryo" charset="-128"/>
            <a:cs typeface="Meiryo" charset="-128"/>
          </a:endParaRPr>
        </a:p>
      </dgm:t>
    </dgm:pt>
    <dgm:pt modelId="{BC0B989A-85A7-2B4D-97EB-E8C76ABE80A4}" type="parTrans" cxnId="{F9E53A62-7204-464D-9FAE-F841E7644EE1}">
      <dgm:prSet/>
      <dgm:spPr/>
      <dgm:t>
        <a:bodyPr/>
        <a:lstStyle/>
        <a:p>
          <a:endParaRPr lang="en-US"/>
        </a:p>
      </dgm:t>
    </dgm:pt>
    <dgm:pt modelId="{64463662-6E4C-5645-BFC0-F582EB579F1A}" type="sibTrans" cxnId="{F9E53A62-7204-464D-9FAE-F841E7644EE1}">
      <dgm:prSet/>
      <dgm:spPr/>
      <dgm:t>
        <a:bodyPr/>
        <a:lstStyle/>
        <a:p>
          <a:endParaRPr lang="en-US"/>
        </a:p>
      </dgm:t>
    </dgm:pt>
    <dgm:pt modelId="{FD2617E3-45D2-D04F-B591-12B9747074AD}">
      <dgm:prSet phldrT="[Text]" custT="1"/>
      <dgm:spPr>
        <a:solidFill>
          <a:srgbClr val="00B0F0"/>
        </a:solidFill>
      </dgm:spPr>
      <dgm:t>
        <a:bodyPr/>
        <a:lstStyle/>
        <a:p>
          <a:r>
            <a:rPr lang="ja-JP" altLang="en-US" sz="1800" dirty="0">
              <a:latin typeface="Meiryo" charset="-128"/>
              <a:ea typeface="Meiryo" charset="-128"/>
              <a:cs typeface="Meiryo" charset="-128"/>
            </a:rPr>
            <a:t>漁業組合</a:t>
          </a:r>
          <a:endParaRPr lang="en-US" sz="1800" dirty="0">
            <a:latin typeface="Meiryo" charset="-128"/>
            <a:ea typeface="Meiryo" charset="-128"/>
            <a:cs typeface="Meiryo" charset="-128"/>
          </a:endParaRPr>
        </a:p>
      </dgm:t>
    </dgm:pt>
    <dgm:pt modelId="{468C7309-847E-CF4C-9BCC-DE5FBD9AAAF2}" type="parTrans" cxnId="{DB37760B-6EF9-464D-AD3D-A86D5C614155}">
      <dgm:prSet/>
      <dgm:spPr/>
      <dgm:t>
        <a:bodyPr/>
        <a:lstStyle/>
        <a:p>
          <a:endParaRPr lang="en-US"/>
        </a:p>
      </dgm:t>
    </dgm:pt>
    <dgm:pt modelId="{154904B8-0B43-0149-A040-D3718D210E8E}" type="sibTrans" cxnId="{DB37760B-6EF9-464D-AD3D-A86D5C614155}">
      <dgm:prSet/>
      <dgm:spPr/>
      <dgm:t>
        <a:bodyPr/>
        <a:lstStyle/>
        <a:p>
          <a:endParaRPr lang="en-US"/>
        </a:p>
      </dgm:t>
    </dgm:pt>
    <dgm:pt modelId="{B469D946-1394-4243-985F-44C655CC1A83}">
      <dgm:prSet phldrT="[Text]" custT="1"/>
      <dgm:spPr>
        <a:solidFill>
          <a:srgbClr val="00B0F0"/>
        </a:solidFill>
      </dgm:spPr>
      <dgm:t>
        <a:bodyPr/>
        <a:lstStyle/>
        <a:p>
          <a:r>
            <a:rPr lang="ja-JP" altLang="en-US" sz="1800" dirty="0">
              <a:latin typeface="Meiryo" charset="-128"/>
              <a:ea typeface="Meiryo" charset="-128"/>
              <a:cs typeface="Meiryo" charset="-128"/>
            </a:rPr>
            <a:t>教育機関</a:t>
          </a:r>
          <a:endParaRPr lang="en-US" sz="1800" dirty="0">
            <a:latin typeface="Meiryo" charset="-128"/>
            <a:ea typeface="Meiryo" charset="-128"/>
            <a:cs typeface="Meiryo" charset="-128"/>
          </a:endParaRPr>
        </a:p>
      </dgm:t>
    </dgm:pt>
    <dgm:pt modelId="{FC3ECA69-81BC-594A-832B-3D2B4281DA4C}" type="parTrans" cxnId="{8C485D56-FAD9-E14B-9278-DE0BB87B54D2}">
      <dgm:prSet/>
      <dgm:spPr/>
      <dgm:t>
        <a:bodyPr/>
        <a:lstStyle/>
        <a:p>
          <a:endParaRPr lang="en-US"/>
        </a:p>
      </dgm:t>
    </dgm:pt>
    <dgm:pt modelId="{D2825E91-A801-E448-BE72-EB8A2FC742F5}" type="sibTrans" cxnId="{8C485D56-FAD9-E14B-9278-DE0BB87B54D2}">
      <dgm:prSet/>
      <dgm:spPr/>
      <dgm:t>
        <a:bodyPr/>
        <a:lstStyle/>
        <a:p>
          <a:endParaRPr lang="en-US"/>
        </a:p>
      </dgm:t>
    </dgm:pt>
    <dgm:pt modelId="{E97BD40C-0366-654E-886A-137E05E9354D}">
      <dgm:prSet custT="1"/>
      <dgm:spPr>
        <a:solidFill>
          <a:srgbClr val="00B0F0"/>
        </a:solidFill>
      </dgm:spPr>
      <dgm:t>
        <a:bodyPr/>
        <a:lstStyle/>
        <a:p>
          <a:r>
            <a:rPr lang="ja-JP" altLang="en-US" sz="1800" dirty="0">
              <a:latin typeface="Meiryo" charset="-128"/>
              <a:ea typeface="Meiryo" charset="-128"/>
              <a:cs typeface="Meiryo" charset="-128"/>
            </a:rPr>
            <a:t>行政・地元企業</a:t>
          </a:r>
          <a:endParaRPr lang="en-US" sz="1800" dirty="0">
            <a:latin typeface="Meiryo" charset="-128"/>
            <a:ea typeface="Meiryo" charset="-128"/>
            <a:cs typeface="Meiryo" charset="-128"/>
          </a:endParaRPr>
        </a:p>
      </dgm:t>
    </dgm:pt>
    <dgm:pt modelId="{3D65A36C-6677-8043-9EFC-ADCD683C8C9A}" type="parTrans" cxnId="{6AE907E7-FE1B-8F46-BB2A-D3C7D4F6E47A}">
      <dgm:prSet/>
      <dgm:spPr/>
      <dgm:t>
        <a:bodyPr/>
        <a:lstStyle/>
        <a:p>
          <a:endParaRPr lang="en-US"/>
        </a:p>
      </dgm:t>
    </dgm:pt>
    <dgm:pt modelId="{65EBA011-CA79-6D4C-9F90-84FC4F87B93C}" type="sibTrans" cxnId="{6AE907E7-FE1B-8F46-BB2A-D3C7D4F6E47A}">
      <dgm:prSet/>
      <dgm:spPr/>
      <dgm:t>
        <a:bodyPr/>
        <a:lstStyle/>
        <a:p>
          <a:endParaRPr lang="en-US"/>
        </a:p>
      </dgm:t>
    </dgm:pt>
    <dgm:pt modelId="{64C4EC96-967E-EA47-B9F4-779DEE6F088D}">
      <dgm:prSet custT="1"/>
      <dgm:spPr>
        <a:solidFill>
          <a:srgbClr val="00B0F0"/>
        </a:solidFill>
      </dgm:spPr>
      <dgm:t>
        <a:bodyPr/>
        <a:lstStyle/>
        <a:p>
          <a:r>
            <a:rPr lang="ja-JP" altLang="en-US" sz="1800" dirty="0">
              <a:latin typeface="Meiryo" charset="-128"/>
              <a:ea typeface="Meiryo" charset="-128"/>
              <a:cs typeface="Meiryo" charset="-128"/>
            </a:rPr>
            <a:t>若者・学生</a:t>
          </a:r>
          <a:endParaRPr lang="en-US" sz="1800" dirty="0">
            <a:latin typeface="Meiryo" charset="-128"/>
            <a:ea typeface="Meiryo" charset="-128"/>
            <a:cs typeface="Meiryo" charset="-128"/>
          </a:endParaRPr>
        </a:p>
      </dgm:t>
    </dgm:pt>
    <dgm:pt modelId="{56C6108A-6FCB-014F-AF9A-3EF6A1083396}" type="parTrans" cxnId="{2B1380A0-BAE7-734A-AC96-6D3088977C93}">
      <dgm:prSet/>
      <dgm:spPr/>
      <dgm:t>
        <a:bodyPr/>
        <a:lstStyle/>
        <a:p>
          <a:endParaRPr lang="en-US"/>
        </a:p>
      </dgm:t>
    </dgm:pt>
    <dgm:pt modelId="{AC8D5F73-956B-8C48-9D04-C17AF4BD6D94}" type="sibTrans" cxnId="{2B1380A0-BAE7-734A-AC96-6D3088977C93}">
      <dgm:prSet/>
      <dgm:spPr/>
      <dgm:t>
        <a:bodyPr/>
        <a:lstStyle/>
        <a:p>
          <a:endParaRPr lang="en-US"/>
        </a:p>
      </dgm:t>
    </dgm:pt>
    <dgm:pt modelId="{43AAA84A-735B-D245-9098-436667B872CB}">
      <dgm:prSet custT="1"/>
      <dgm:spPr>
        <a:solidFill>
          <a:srgbClr val="00B0F0"/>
        </a:solidFill>
      </dgm:spPr>
      <dgm:t>
        <a:bodyPr/>
        <a:lstStyle/>
        <a:p>
          <a:r>
            <a:rPr lang="ja-JP" altLang="en-US" sz="1800" dirty="0">
              <a:latin typeface="Meiryo" charset="-128"/>
              <a:ea typeface="Meiryo" charset="-128"/>
              <a:cs typeface="Meiryo" charset="-128"/>
            </a:rPr>
            <a:t>地域住民・　観光客</a:t>
          </a:r>
          <a:endParaRPr lang="en-US" sz="1800" dirty="0">
            <a:latin typeface="Meiryo" charset="-128"/>
            <a:ea typeface="Meiryo" charset="-128"/>
            <a:cs typeface="Meiryo" charset="-128"/>
          </a:endParaRPr>
        </a:p>
      </dgm:t>
    </dgm:pt>
    <dgm:pt modelId="{F1833E56-8BD6-8C44-A85A-5214120A3B8B}" type="parTrans" cxnId="{A4E95C79-A3BE-CA46-9F0E-F2653D62B01D}">
      <dgm:prSet/>
      <dgm:spPr/>
      <dgm:t>
        <a:bodyPr/>
        <a:lstStyle/>
        <a:p>
          <a:endParaRPr lang="en-US"/>
        </a:p>
      </dgm:t>
    </dgm:pt>
    <dgm:pt modelId="{5C01FE7C-EAAF-2247-9EC0-5A497A33B508}" type="sibTrans" cxnId="{A4E95C79-A3BE-CA46-9F0E-F2653D62B01D}">
      <dgm:prSet/>
      <dgm:spPr/>
      <dgm:t>
        <a:bodyPr/>
        <a:lstStyle/>
        <a:p>
          <a:endParaRPr lang="en-US"/>
        </a:p>
      </dgm:t>
    </dgm:pt>
    <dgm:pt modelId="{E1642959-90F7-D241-9B9A-AB86623A1BF1}">
      <dgm:prSet custT="1"/>
      <dgm:spPr>
        <a:solidFill>
          <a:srgbClr val="00B0F0"/>
        </a:solidFill>
      </dgm:spPr>
      <dgm:t>
        <a:bodyPr/>
        <a:lstStyle/>
        <a:p>
          <a:r>
            <a:rPr lang="ja-JP" altLang="en-US" sz="1800" dirty="0">
              <a:latin typeface="Meiryo" charset="-128"/>
              <a:ea typeface="Meiryo" charset="-128"/>
              <a:cs typeface="Meiryo" charset="-128"/>
            </a:rPr>
            <a:t>交通サービス</a:t>
          </a:r>
          <a:endParaRPr lang="en-US" sz="1800" dirty="0">
            <a:latin typeface="Meiryo" charset="-128"/>
            <a:ea typeface="Meiryo" charset="-128"/>
            <a:cs typeface="Meiryo" charset="-128"/>
          </a:endParaRPr>
        </a:p>
      </dgm:t>
    </dgm:pt>
    <dgm:pt modelId="{B76BDC91-8910-3C43-ADF4-471A6C4E7B68}" type="parTrans" cxnId="{DD471FA9-1D9F-D349-A3A4-903B75AB4065}">
      <dgm:prSet/>
      <dgm:spPr/>
      <dgm:t>
        <a:bodyPr/>
        <a:lstStyle/>
        <a:p>
          <a:endParaRPr lang="en-US"/>
        </a:p>
      </dgm:t>
    </dgm:pt>
    <dgm:pt modelId="{26C6FB4C-A374-444F-90C4-336D5A893EC2}" type="sibTrans" cxnId="{DD471FA9-1D9F-D349-A3A4-903B75AB4065}">
      <dgm:prSet/>
      <dgm:spPr/>
      <dgm:t>
        <a:bodyPr/>
        <a:lstStyle/>
        <a:p>
          <a:endParaRPr lang="en-US"/>
        </a:p>
      </dgm:t>
    </dgm:pt>
    <dgm:pt modelId="{563B80D1-84FF-0F49-A8A0-8976FD24E355}">
      <dgm:prSet/>
      <dgm:spPr/>
      <dgm:t>
        <a:bodyPr/>
        <a:lstStyle/>
        <a:p>
          <a:endParaRPr lang="en-US" dirty="0"/>
        </a:p>
      </dgm:t>
    </dgm:pt>
    <dgm:pt modelId="{2503631C-9C36-6F40-B819-969F0948E468}" type="parTrans" cxnId="{7F76DC63-81B4-FD4C-A909-0752F44CCEBF}">
      <dgm:prSet/>
      <dgm:spPr/>
      <dgm:t>
        <a:bodyPr/>
        <a:lstStyle/>
        <a:p>
          <a:endParaRPr lang="en-US"/>
        </a:p>
      </dgm:t>
    </dgm:pt>
    <dgm:pt modelId="{FE166A9E-B50D-E546-920B-6BC0E4D911E1}" type="sibTrans" cxnId="{7F76DC63-81B4-FD4C-A909-0752F44CCEBF}">
      <dgm:prSet/>
      <dgm:spPr/>
      <dgm:t>
        <a:bodyPr/>
        <a:lstStyle/>
        <a:p>
          <a:endParaRPr lang="en-US"/>
        </a:p>
      </dgm:t>
    </dgm:pt>
    <dgm:pt modelId="{D014073A-0DC9-794C-9FB1-FCFCFAD785DC}" type="pres">
      <dgm:prSet presAssocID="{647A810C-FA81-8343-9D49-8DB1BA82D37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46E02D-D19D-9B45-B7B9-31BBAB336BB2}" type="pres">
      <dgm:prSet presAssocID="{CC792345-2192-D549-A703-E1BF1B1BE236}" presName="centerShape" presStyleLbl="node0" presStyleIdx="0" presStyleCnt="1" custScaleX="134575"/>
      <dgm:spPr/>
      <dgm:t>
        <a:bodyPr/>
        <a:lstStyle/>
        <a:p>
          <a:endParaRPr lang="en-US"/>
        </a:p>
      </dgm:t>
    </dgm:pt>
    <dgm:pt modelId="{5DC67D63-FEB2-414D-99BE-B0E122855524}" type="pres">
      <dgm:prSet presAssocID="{468C7309-847E-CF4C-9BCC-DE5FBD9AAAF2}" presName="parTrans" presStyleLbl="bgSibTrans2D1" presStyleIdx="0" presStyleCnt="6"/>
      <dgm:spPr/>
      <dgm:t>
        <a:bodyPr/>
        <a:lstStyle/>
        <a:p>
          <a:endParaRPr lang="en-US"/>
        </a:p>
      </dgm:t>
    </dgm:pt>
    <dgm:pt modelId="{4D2D6AD1-3E9B-6D42-925D-6AA38351150F}" type="pres">
      <dgm:prSet presAssocID="{FD2617E3-45D2-D04F-B591-12B9747074AD}" presName="node" presStyleLbl="node1" presStyleIdx="0" presStyleCnt="6" custScaleX="1448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D1D92-B379-224D-8FC3-F0B8B8DBE134}" type="pres">
      <dgm:prSet presAssocID="{FC3ECA69-81BC-594A-832B-3D2B4281DA4C}" presName="parTrans" presStyleLbl="bgSibTrans2D1" presStyleIdx="1" presStyleCnt="6"/>
      <dgm:spPr/>
      <dgm:t>
        <a:bodyPr/>
        <a:lstStyle/>
        <a:p>
          <a:endParaRPr lang="en-US"/>
        </a:p>
      </dgm:t>
    </dgm:pt>
    <dgm:pt modelId="{89C55D6C-2F97-1740-9C6E-51E72AF5F8FC}" type="pres">
      <dgm:prSet presAssocID="{B469D946-1394-4243-985F-44C655CC1A83}" presName="node" presStyleLbl="node1" presStyleIdx="1" presStyleCnt="6" custScaleX="142599" custRadScaleRad="99846" custRadScaleInc="-172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16571-9359-6A43-AF5B-71820EED309F}" type="pres">
      <dgm:prSet presAssocID="{56C6108A-6FCB-014F-AF9A-3EF6A1083396}" presName="parTrans" presStyleLbl="bgSibTrans2D1" presStyleIdx="2" presStyleCnt="6"/>
      <dgm:spPr/>
      <dgm:t>
        <a:bodyPr/>
        <a:lstStyle/>
        <a:p>
          <a:endParaRPr lang="en-US"/>
        </a:p>
      </dgm:t>
    </dgm:pt>
    <dgm:pt modelId="{A91D481B-D21D-1445-8032-DA1998D5ED63}" type="pres">
      <dgm:prSet presAssocID="{64C4EC96-967E-EA47-B9F4-779DEE6F088D}" presName="node" presStyleLbl="node1" presStyleIdx="2" presStyleCnt="6" custScaleX="150380" custRadScaleRad="102348" custRadScaleInc="-55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724E6E-466A-5D4C-9109-B6D0F9B5D373}" type="pres">
      <dgm:prSet presAssocID="{3D65A36C-6677-8043-9EFC-ADCD683C8C9A}" presName="parTrans" presStyleLbl="bgSibTrans2D1" presStyleIdx="3" presStyleCnt="6"/>
      <dgm:spPr/>
      <dgm:t>
        <a:bodyPr/>
        <a:lstStyle/>
        <a:p>
          <a:endParaRPr lang="en-US"/>
        </a:p>
      </dgm:t>
    </dgm:pt>
    <dgm:pt modelId="{645094EA-8AE4-204A-87AD-F6A9C816A9B3}" type="pres">
      <dgm:prSet presAssocID="{E97BD40C-0366-654E-886A-137E05E9354D}" presName="node" presStyleLbl="node1" presStyleIdx="3" presStyleCnt="6" custScaleX="163947" custRadScaleRad="105908" custRadScaleInc="173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C0F39B-718E-B44B-993C-3BED8661F323}" type="pres">
      <dgm:prSet presAssocID="{B76BDC91-8910-3C43-ADF4-471A6C4E7B68}" presName="parTrans" presStyleLbl="bgSibTrans2D1" presStyleIdx="4" presStyleCnt="6"/>
      <dgm:spPr/>
      <dgm:t>
        <a:bodyPr/>
        <a:lstStyle/>
        <a:p>
          <a:endParaRPr lang="en-US"/>
        </a:p>
      </dgm:t>
    </dgm:pt>
    <dgm:pt modelId="{33C8916B-E213-1944-8DFA-EE38A5F71BCC}" type="pres">
      <dgm:prSet presAssocID="{E1642959-90F7-D241-9B9A-AB86623A1BF1}" presName="node" presStyleLbl="node1" presStyleIdx="4" presStyleCnt="6" custScaleX="178199" custRadScaleRad="99715" custRadScaleInc="17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05190-9D89-064F-8CDF-1692E9400746}" type="pres">
      <dgm:prSet presAssocID="{F1833E56-8BD6-8C44-A85A-5214120A3B8B}" presName="parTrans" presStyleLbl="bgSibTrans2D1" presStyleIdx="5" presStyleCnt="6"/>
      <dgm:spPr/>
      <dgm:t>
        <a:bodyPr/>
        <a:lstStyle/>
        <a:p>
          <a:endParaRPr lang="en-US"/>
        </a:p>
      </dgm:t>
    </dgm:pt>
    <dgm:pt modelId="{CF0D9322-7C42-2340-B1EC-FC1CCE55DF37}" type="pres">
      <dgm:prSet presAssocID="{43AAA84A-735B-D245-9098-436667B872CB}" presName="node" presStyleLbl="node1" presStyleIdx="5" presStyleCnt="6" custScaleX="1233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76DC63-81B4-FD4C-A909-0752F44CCEBF}" srcId="{647A810C-FA81-8343-9D49-8DB1BA82D375}" destId="{563B80D1-84FF-0F49-A8A0-8976FD24E355}" srcOrd="1" destOrd="0" parTransId="{2503631C-9C36-6F40-B819-969F0948E468}" sibTransId="{FE166A9E-B50D-E546-920B-6BC0E4D911E1}"/>
    <dgm:cxn modelId="{83EE625E-1D00-5747-9BEA-02A2540F5478}" type="presOf" srcId="{B76BDC91-8910-3C43-ADF4-471A6C4E7B68}" destId="{02C0F39B-718E-B44B-993C-3BED8661F323}" srcOrd="0" destOrd="0" presId="urn:microsoft.com/office/officeart/2005/8/layout/radial4"/>
    <dgm:cxn modelId="{3CA52866-F506-A14F-A762-DE1E0530FEC2}" type="presOf" srcId="{E97BD40C-0366-654E-886A-137E05E9354D}" destId="{645094EA-8AE4-204A-87AD-F6A9C816A9B3}" srcOrd="0" destOrd="0" presId="urn:microsoft.com/office/officeart/2005/8/layout/radial4"/>
    <dgm:cxn modelId="{E89F93A5-ABF4-2F4D-91CB-AC156F0C5F7E}" type="presOf" srcId="{FD2617E3-45D2-D04F-B591-12B9747074AD}" destId="{4D2D6AD1-3E9B-6D42-925D-6AA38351150F}" srcOrd="0" destOrd="0" presId="urn:microsoft.com/office/officeart/2005/8/layout/radial4"/>
    <dgm:cxn modelId="{F9E53A62-7204-464D-9FAE-F841E7644EE1}" srcId="{647A810C-FA81-8343-9D49-8DB1BA82D375}" destId="{CC792345-2192-D549-A703-E1BF1B1BE236}" srcOrd="0" destOrd="0" parTransId="{BC0B989A-85A7-2B4D-97EB-E8C76ABE80A4}" sibTransId="{64463662-6E4C-5645-BFC0-F582EB579F1A}"/>
    <dgm:cxn modelId="{E7520F28-7AAD-EC41-A8FA-A764F60A8C5D}" type="presOf" srcId="{43AAA84A-735B-D245-9098-436667B872CB}" destId="{CF0D9322-7C42-2340-B1EC-FC1CCE55DF37}" srcOrd="0" destOrd="0" presId="urn:microsoft.com/office/officeart/2005/8/layout/radial4"/>
    <dgm:cxn modelId="{8C485D56-FAD9-E14B-9278-DE0BB87B54D2}" srcId="{CC792345-2192-D549-A703-E1BF1B1BE236}" destId="{B469D946-1394-4243-985F-44C655CC1A83}" srcOrd="1" destOrd="0" parTransId="{FC3ECA69-81BC-594A-832B-3D2B4281DA4C}" sibTransId="{D2825E91-A801-E448-BE72-EB8A2FC742F5}"/>
    <dgm:cxn modelId="{14F812E6-73EB-D542-8E02-EBF8B2417435}" type="presOf" srcId="{F1833E56-8BD6-8C44-A85A-5214120A3B8B}" destId="{1E605190-9D89-064F-8CDF-1692E9400746}" srcOrd="0" destOrd="0" presId="urn:microsoft.com/office/officeart/2005/8/layout/radial4"/>
    <dgm:cxn modelId="{680D5BAE-7B87-FC4F-915C-FCC35A38E955}" type="presOf" srcId="{E1642959-90F7-D241-9B9A-AB86623A1BF1}" destId="{33C8916B-E213-1944-8DFA-EE38A5F71BCC}" srcOrd="0" destOrd="0" presId="urn:microsoft.com/office/officeart/2005/8/layout/radial4"/>
    <dgm:cxn modelId="{E0E6AE7A-AD8D-EF4D-B2C7-A80D8FA2A135}" type="presOf" srcId="{B469D946-1394-4243-985F-44C655CC1A83}" destId="{89C55D6C-2F97-1740-9C6E-51E72AF5F8FC}" srcOrd="0" destOrd="0" presId="urn:microsoft.com/office/officeart/2005/8/layout/radial4"/>
    <dgm:cxn modelId="{AA576842-3B1F-3145-B38F-4D6CE2227CDF}" type="presOf" srcId="{CC792345-2192-D549-A703-E1BF1B1BE236}" destId="{1F46E02D-D19D-9B45-B7B9-31BBAB336BB2}" srcOrd="0" destOrd="0" presId="urn:microsoft.com/office/officeart/2005/8/layout/radial4"/>
    <dgm:cxn modelId="{6AE907E7-FE1B-8F46-BB2A-D3C7D4F6E47A}" srcId="{CC792345-2192-D549-A703-E1BF1B1BE236}" destId="{E97BD40C-0366-654E-886A-137E05E9354D}" srcOrd="3" destOrd="0" parTransId="{3D65A36C-6677-8043-9EFC-ADCD683C8C9A}" sibTransId="{65EBA011-CA79-6D4C-9F90-84FC4F87B93C}"/>
    <dgm:cxn modelId="{9D9E8FF3-E504-2841-B0A7-850EC198B2DE}" type="presOf" srcId="{64C4EC96-967E-EA47-B9F4-779DEE6F088D}" destId="{A91D481B-D21D-1445-8032-DA1998D5ED63}" srcOrd="0" destOrd="0" presId="urn:microsoft.com/office/officeart/2005/8/layout/radial4"/>
    <dgm:cxn modelId="{C7BA1D71-608A-6A44-96EC-88BF44D2EE30}" type="presOf" srcId="{56C6108A-6FCB-014F-AF9A-3EF6A1083396}" destId="{A3116571-9359-6A43-AF5B-71820EED309F}" srcOrd="0" destOrd="0" presId="urn:microsoft.com/office/officeart/2005/8/layout/radial4"/>
    <dgm:cxn modelId="{B4FCD54F-FF82-6744-BBCD-9644560130F8}" type="presOf" srcId="{647A810C-FA81-8343-9D49-8DB1BA82D375}" destId="{D014073A-0DC9-794C-9FB1-FCFCFAD785DC}" srcOrd="0" destOrd="0" presId="urn:microsoft.com/office/officeart/2005/8/layout/radial4"/>
    <dgm:cxn modelId="{FB8AC6C8-DEE4-4C40-BB67-950B6864E4D8}" type="presOf" srcId="{FC3ECA69-81BC-594A-832B-3D2B4281DA4C}" destId="{ACAD1D92-B379-224D-8FC3-F0B8B8DBE134}" srcOrd="0" destOrd="0" presId="urn:microsoft.com/office/officeart/2005/8/layout/radial4"/>
    <dgm:cxn modelId="{DD471FA9-1D9F-D349-A3A4-903B75AB4065}" srcId="{CC792345-2192-D549-A703-E1BF1B1BE236}" destId="{E1642959-90F7-D241-9B9A-AB86623A1BF1}" srcOrd="4" destOrd="0" parTransId="{B76BDC91-8910-3C43-ADF4-471A6C4E7B68}" sibTransId="{26C6FB4C-A374-444F-90C4-336D5A893EC2}"/>
    <dgm:cxn modelId="{2770B58E-B3DD-9348-98F5-5236578C6D52}" type="presOf" srcId="{468C7309-847E-CF4C-9BCC-DE5FBD9AAAF2}" destId="{5DC67D63-FEB2-414D-99BE-B0E122855524}" srcOrd="0" destOrd="0" presId="urn:microsoft.com/office/officeart/2005/8/layout/radial4"/>
    <dgm:cxn modelId="{2B1380A0-BAE7-734A-AC96-6D3088977C93}" srcId="{CC792345-2192-D549-A703-E1BF1B1BE236}" destId="{64C4EC96-967E-EA47-B9F4-779DEE6F088D}" srcOrd="2" destOrd="0" parTransId="{56C6108A-6FCB-014F-AF9A-3EF6A1083396}" sibTransId="{AC8D5F73-956B-8C48-9D04-C17AF4BD6D94}"/>
    <dgm:cxn modelId="{8C1C70FE-966B-9B4F-BF4A-E2877472B6FF}" type="presOf" srcId="{3D65A36C-6677-8043-9EFC-ADCD683C8C9A}" destId="{10724E6E-466A-5D4C-9109-B6D0F9B5D373}" srcOrd="0" destOrd="0" presId="urn:microsoft.com/office/officeart/2005/8/layout/radial4"/>
    <dgm:cxn modelId="{DB37760B-6EF9-464D-AD3D-A86D5C614155}" srcId="{CC792345-2192-D549-A703-E1BF1B1BE236}" destId="{FD2617E3-45D2-D04F-B591-12B9747074AD}" srcOrd="0" destOrd="0" parTransId="{468C7309-847E-CF4C-9BCC-DE5FBD9AAAF2}" sibTransId="{154904B8-0B43-0149-A040-D3718D210E8E}"/>
    <dgm:cxn modelId="{A4E95C79-A3BE-CA46-9F0E-F2653D62B01D}" srcId="{CC792345-2192-D549-A703-E1BF1B1BE236}" destId="{43AAA84A-735B-D245-9098-436667B872CB}" srcOrd="5" destOrd="0" parTransId="{F1833E56-8BD6-8C44-A85A-5214120A3B8B}" sibTransId="{5C01FE7C-EAAF-2247-9EC0-5A497A33B508}"/>
    <dgm:cxn modelId="{757C3AF8-2740-804D-A615-FC12FBB1C606}" type="presParOf" srcId="{D014073A-0DC9-794C-9FB1-FCFCFAD785DC}" destId="{1F46E02D-D19D-9B45-B7B9-31BBAB336BB2}" srcOrd="0" destOrd="0" presId="urn:microsoft.com/office/officeart/2005/8/layout/radial4"/>
    <dgm:cxn modelId="{0E68382F-8D0A-B343-B540-DFCE0D2E3E94}" type="presParOf" srcId="{D014073A-0DC9-794C-9FB1-FCFCFAD785DC}" destId="{5DC67D63-FEB2-414D-99BE-B0E122855524}" srcOrd="1" destOrd="0" presId="urn:microsoft.com/office/officeart/2005/8/layout/radial4"/>
    <dgm:cxn modelId="{9888F7DC-F27E-8949-9851-D7BB8AAF1554}" type="presParOf" srcId="{D014073A-0DC9-794C-9FB1-FCFCFAD785DC}" destId="{4D2D6AD1-3E9B-6D42-925D-6AA38351150F}" srcOrd="2" destOrd="0" presId="urn:microsoft.com/office/officeart/2005/8/layout/radial4"/>
    <dgm:cxn modelId="{4C7C6268-B5A3-404F-9340-44CD1DBD41F4}" type="presParOf" srcId="{D014073A-0DC9-794C-9FB1-FCFCFAD785DC}" destId="{ACAD1D92-B379-224D-8FC3-F0B8B8DBE134}" srcOrd="3" destOrd="0" presId="urn:microsoft.com/office/officeart/2005/8/layout/radial4"/>
    <dgm:cxn modelId="{9F4FBD8B-57FA-7646-AF52-6B2D2AF992B2}" type="presParOf" srcId="{D014073A-0DC9-794C-9FB1-FCFCFAD785DC}" destId="{89C55D6C-2F97-1740-9C6E-51E72AF5F8FC}" srcOrd="4" destOrd="0" presId="urn:microsoft.com/office/officeart/2005/8/layout/radial4"/>
    <dgm:cxn modelId="{6C8E168A-4A89-2344-934B-827BF3F1E9D5}" type="presParOf" srcId="{D014073A-0DC9-794C-9FB1-FCFCFAD785DC}" destId="{A3116571-9359-6A43-AF5B-71820EED309F}" srcOrd="5" destOrd="0" presId="urn:microsoft.com/office/officeart/2005/8/layout/radial4"/>
    <dgm:cxn modelId="{E8803031-FACE-E545-8303-0C1D59466475}" type="presParOf" srcId="{D014073A-0DC9-794C-9FB1-FCFCFAD785DC}" destId="{A91D481B-D21D-1445-8032-DA1998D5ED63}" srcOrd="6" destOrd="0" presId="urn:microsoft.com/office/officeart/2005/8/layout/radial4"/>
    <dgm:cxn modelId="{86D87BE3-41DC-CE4C-BCA6-784EF7CE6062}" type="presParOf" srcId="{D014073A-0DC9-794C-9FB1-FCFCFAD785DC}" destId="{10724E6E-466A-5D4C-9109-B6D0F9B5D373}" srcOrd="7" destOrd="0" presId="urn:microsoft.com/office/officeart/2005/8/layout/radial4"/>
    <dgm:cxn modelId="{F821B619-60DA-5641-B6A8-25096E1FA305}" type="presParOf" srcId="{D014073A-0DC9-794C-9FB1-FCFCFAD785DC}" destId="{645094EA-8AE4-204A-87AD-F6A9C816A9B3}" srcOrd="8" destOrd="0" presId="urn:microsoft.com/office/officeart/2005/8/layout/radial4"/>
    <dgm:cxn modelId="{973D0EA6-43D2-DC4E-A990-1D1995E622D8}" type="presParOf" srcId="{D014073A-0DC9-794C-9FB1-FCFCFAD785DC}" destId="{02C0F39B-718E-B44B-993C-3BED8661F323}" srcOrd="9" destOrd="0" presId="urn:microsoft.com/office/officeart/2005/8/layout/radial4"/>
    <dgm:cxn modelId="{171E4C62-2DA4-6843-B76F-0B9567D5877C}" type="presParOf" srcId="{D014073A-0DC9-794C-9FB1-FCFCFAD785DC}" destId="{33C8916B-E213-1944-8DFA-EE38A5F71BCC}" srcOrd="10" destOrd="0" presId="urn:microsoft.com/office/officeart/2005/8/layout/radial4"/>
    <dgm:cxn modelId="{C8C0A20B-ABDD-6A46-B0D5-2A2896F438D8}" type="presParOf" srcId="{D014073A-0DC9-794C-9FB1-FCFCFAD785DC}" destId="{1E605190-9D89-064F-8CDF-1692E9400746}" srcOrd="11" destOrd="0" presId="urn:microsoft.com/office/officeart/2005/8/layout/radial4"/>
    <dgm:cxn modelId="{1AD151AE-A94A-EC4B-AFE2-5ED5A1F858C1}" type="presParOf" srcId="{D014073A-0DC9-794C-9FB1-FCFCFAD785DC}" destId="{CF0D9322-7C42-2340-B1EC-FC1CCE55DF37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26DB3-067E-3C49-97B1-86D0B40EA451}">
      <dsp:nvSpPr>
        <dsp:cNvPr id="0" name=""/>
        <dsp:cNvSpPr/>
      </dsp:nvSpPr>
      <dsp:spPr>
        <a:xfrm>
          <a:off x="1665" y="173594"/>
          <a:ext cx="2023188" cy="1087886"/>
        </a:xfrm>
        <a:prstGeom prst="homePlat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旅行先を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探す</a:t>
          </a:r>
        </a:p>
      </dsp:txBody>
      <dsp:txXfrm>
        <a:off x="1665" y="173594"/>
        <a:ext cx="1751217" cy="1087886"/>
      </dsp:txXfrm>
    </dsp:sp>
    <dsp:sp modelId="{4A26747B-CCD6-254D-8D06-C1BB9B974B0D}">
      <dsp:nvSpPr>
        <dsp:cNvPr id="0" name=""/>
        <dsp:cNvSpPr/>
      </dsp:nvSpPr>
      <dsp:spPr>
        <a:xfrm>
          <a:off x="1494772" y="187456"/>
          <a:ext cx="2364454" cy="1060162"/>
        </a:xfrm>
        <a:prstGeom prst="chevron">
          <a:avLst/>
        </a:prstGeom>
        <a:solidFill>
          <a:schemeClr val="accent5">
            <a:shade val="80000"/>
            <a:hueOff val="68407"/>
            <a:satOff val="-746"/>
            <a:lumOff val="85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申込・</a:t>
          </a:r>
          <a:r>
            <a:rPr kumimoji="1" lang="en-US" altLang="ja-JP" sz="1900" kern="1200" dirty="0"/>
            <a:t/>
          </a:r>
          <a:br>
            <a:rPr kumimoji="1" lang="en-US" altLang="ja-JP" sz="1900" kern="1200" dirty="0"/>
          </a:br>
          <a:r>
            <a:rPr kumimoji="1" lang="ja-JP" altLang="en-US" sz="1900" kern="1200" dirty="0"/>
            <a:t>旅程確定</a:t>
          </a:r>
        </a:p>
      </dsp:txBody>
      <dsp:txXfrm>
        <a:off x="2024853" y="187456"/>
        <a:ext cx="1304292" cy="1060162"/>
      </dsp:txXfrm>
    </dsp:sp>
    <dsp:sp modelId="{990BB4F6-547A-C34F-9846-8FF9E7ABD18F}">
      <dsp:nvSpPr>
        <dsp:cNvPr id="0" name=""/>
        <dsp:cNvSpPr/>
      </dsp:nvSpPr>
      <dsp:spPr>
        <a:xfrm>
          <a:off x="3329145" y="187456"/>
          <a:ext cx="2650407" cy="1060162"/>
        </a:xfrm>
        <a:prstGeom prst="chevron">
          <a:avLst/>
        </a:prstGeom>
        <a:solidFill>
          <a:schemeClr val="accent5">
            <a:shade val="80000"/>
            <a:hueOff val="136814"/>
            <a:satOff val="-1492"/>
            <a:lumOff val="170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ボランティア・観光</a:t>
          </a:r>
        </a:p>
      </dsp:txBody>
      <dsp:txXfrm>
        <a:off x="3859226" y="187456"/>
        <a:ext cx="1590245" cy="1060162"/>
      </dsp:txXfrm>
    </dsp:sp>
    <dsp:sp modelId="{0F5A4065-60A1-B042-B44D-6726512C4028}">
      <dsp:nvSpPr>
        <dsp:cNvPr id="0" name=""/>
        <dsp:cNvSpPr/>
      </dsp:nvSpPr>
      <dsp:spPr>
        <a:xfrm>
          <a:off x="5449471" y="187456"/>
          <a:ext cx="2650407" cy="1060162"/>
        </a:xfrm>
        <a:prstGeom prst="chevron">
          <a:avLst/>
        </a:prstGeom>
        <a:solidFill>
          <a:schemeClr val="accent5">
            <a:shade val="80000"/>
            <a:hueOff val="205221"/>
            <a:satOff val="-2238"/>
            <a:lumOff val="255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参加経験者の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コミュニティに参加</a:t>
          </a:r>
        </a:p>
      </dsp:txBody>
      <dsp:txXfrm>
        <a:off x="5979552" y="187456"/>
        <a:ext cx="1590245" cy="10601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26DB3-067E-3C49-97B1-86D0B40EA451}">
      <dsp:nvSpPr>
        <dsp:cNvPr id="0" name=""/>
        <dsp:cNvSpPr/>
      </dsp:nvSpPr>
      <dsp:spPr>
        <a:xfrm>
          <a:off x="1665" y="173594"/>
          <a:ext cx="2023188" cy="1087886"/>
        </a:xfrm>
        <a:prstGeom prst="homePlat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旅行先を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探す</a:t>
          </a:r>
        </a:p>
      </dsp:txBody>
      <dsp:txXfrm>
        <a:off x="1665" y="173594"/>
        <a:ext cx="1751217" cy="1087886"/>
      </dsp:txXfrm>
    </dsp:sp>
    <dsp:sp modelId="{4A26747B-CCD6-254D-8D06-C1BB9B974B0D}">
      <dsp:nvSpPr>
        <dsp:cNvPr id="0" name=""/>
        <dsp:cNvSpPr/>
      </dsp:nvSpPr>
      <dsp:spPr>
        <a:xfrm>
          <a:off x="1494772" y="187456"/>
          <a:ext cx="2364454" cy="1060162"/>
        </a:xfrm>
        <a:prstGeom prst="chevron">
          <a:avLst/>
        </a:prstGeom>
        <a:solidFill>
          <a:schemeClr val="accent5">
            <a:shade val="80000"/>
            <a:hueOff val="68407"/>
            <a:satOff val="-746"/>
            <a:lumOff val="85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申込・</a:t>
          </a:r>
          <a:r>
            <a:rPr kumimoji="1" lang="en-US" altLang="ja-JP" sz="1900" kern="1200" dirty="0"/>
            <a:t/>
          </a:r>
          <a:br>
            <a:rPr kumimoji="1" lang="en-US" altLang="ja-JP" sz="1900" kern="1200" dirty="0"/>
          </a:br>
          <a:r>
            <a:rPr kumimoji="1" lang="ja-JP" altLang="en-US" sz="1900" kern="1200" dirty="0"/>
            <a:t>旅程確定</a:t>
          </a:r>
        </a:p>
      </dsp:txBody>
      <dsp:txXfrm>
        <a:off x="2024853" y="187456"/>
        <a:ext cx="1304292" cy="1060162"/>
      </dsp:txXfrm>
    </dsp:sp>
    <dsp:sp modelId="{990BB4F6-547A-C34F-9846-8FF9E7ABD18F}">
      <dsp:nvSpPr>
        <dsp:cNvPr id="0" name=""/>
        <dsp:cNvSpPr/>
      </dsp:nvSpPr>
      <dsp:spPr>
        <a:xfrm>
          <a:off x="3329145" y="187456"/>
          <a:ext cx="2650407" cy="1060162"/>
        </a:xfrm>
        <a:prstGeom prst="chevron">
          <a:avLst/>
        </a:prstGeom>
        <a:solidFill>
          <a:schemeClr val="accent5">
            <a:shade val="80000"/>
            <a:hueOff val="136814"/>
            <a:satOff val="-1492"/>
            <a:lumOff val="170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ボランティア・観光</a:t>
          </a:r>
        </a:p>
      </dsp:txBody>
      <dsp:txXfrm>
        <a:off x="3859226" y="187456"/>
        <a:ext cx="1590245" cy="1060162"/>
      </dsp:txXfrm>
    </dsp:sp>
    <dsp:sp modelId="{0F5A4065-60A1-B042-B44D-6726512C4028}">
      <dsp:nvSpPr>
        <dsp:cNvPr id="0" name=""/>
        <dsp:cNvSpPr/>
      </dsp:nvSpPr>
      <dsp:spPr>
        <a:xfrm>
          <a:off x="5449471" y="187456"/>
          <a:ext cx="2650407" cy="1060162"/>
        </a:xfrm>
        <a:prstGeom prst="chevron">
          <a:avLst/>
        </a:prstGeom>
        <a:solidFill>
          <a:schemeClr val="accent5">
            <a:shade val="80000"/>
            <a:hueOff val="205221"/>
            <a:satOff val="-2238"/>
            <a:lumOff val="255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参加経験者の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900" kern="1200" dirty="0"/>
            <a:t>コミュニティに参加</a:t>
          </a:r>
        </a:p>
      </dsp:txBody>
      <dsp:txXfrm>
        <a:off x="5979552" y="187456"/>
        <a:ext cx="1590245" cy="1060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6E02D-D19D-9B45-B7B9-31BBAB336BB2}">
      <dsp:nvSpPr>
        <dsp:cNvPr id="0" name=""/>
        <dsp:cNvSpPr/>
      </dsp:nvSpPr>
      <dsp:spPr>
        <a:xfrm>
          <a:off x="2643502" y="1978458"/>
          <a:ext cx="2182172" cy="16215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2300" kern="1200" dirty="0">
              <a:latin typeface="Meiryo" charset="-128"/>
              <a:ea typeface="Meiryo" charset="-128"/>
              <a:cs typeface="Meiryo" charset="-128"/>
            </a:rPr>
            <a:t>メルカド　イシノマキ</a:t>
          </a:r>
          <a:endParaRPr lang="en-US" sz="2300" kern="1200" dirty="0">
            <a:latin typeface="Meiryo" charset="-128"/>
            <a:ea typeface="Meiryo" charset="-128"/>
            <a:cs typeface="Meiryo" charset="-128"/>
          </a:endParaRPr>
        </a:p>
      </dsp:txBody>
      <dsp:txXfrm>
        <a:off x="2963074" y="2215925"/>
        <a:ext cx="1543028" cy="1146594"/>
      </dsp:txXfrm>
    </dsp:sp>
    <dsp:sp modelId="{5DC67D63-FEB2-414D-99BE-B0E122855524}">
      <dsp:nvSpPr>
        <dsp:cNvPr id="0" name=""/>
        <dsp:cNvSpPr/>
      </dsp:nvSpPr>
      <dsp:spPr>
        <a:xfrm rot="10800000">
          <a:off x="1279653" y="2558154"/>
          <a:ext cx="1288837" cy="46213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D6AD1-3E9B-6D42-925D-6AA38351150F}">
      <dsp:nvSpPr>
        <dsp:cNvPr id="0" name=""/>
        <dsp:cNvSpPr/>
      </dsp:nvSpPr>
      <dsp:spPr>
        <a:xfrm>
          <a:off x="457783" y="2335194"/>
          <a:ext cx="1643740" cy="908056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>
              <a:latin typeface="Meiryo" charset="-128"/>
              <a:ea typeface="Meiryo" charset="-128"/>
              <a:cs typeface="Meiryo" charset="-128"/>
            </a:rPr>
            <a:t>漁業組合</a:t>
          </a:r>
          <a:endParaRPr lang="en-US" sz="1800" kern="1200" dirty="0">
            <a:latin typeface="Meiryo" charset="-128"/>
            <a:ea typeface="Meiryo" charset="-128"/>
            <a:cs typeface="Meiryo" charset="-128"/>
          </a:endParaRPr>
        </a:p>
      </dsp:txBody>
      <dsp:txXfrm>
        <a:off x="484379" y="2361790"/>
        <a:ext cx="1590548" cy="854864"/>
      </dsp:txXfrm>
    </dsp:sp>
    <dsp:sp modelId="{ACAD1D92-B379-224D-8FC3-F0B8B8DBE134}">
      <dsp:nvSpPr>
        <dsp:cNvPr id="0" name=""/>
        <dsp:cNvSpPr/>
      </dsp:nvSpPr>
      <dsp:spPr>
        <a:xfrm rot="12649122">
          <a:off x="1532113" y="1655903"/>
          <a:ext cx="1380111" cy="46213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55D6C-2F97-1740-9C6E-51E72AF5F8FC}">
      <dsp:nvSpPr>
        <dsp:cNvPr id="0" name=""/>
        <dsp:cNvSpPr/>
      </dsp:nvSpPr>
      <dsp:spPr>
        <a:xfrm>
          <a:off x="820255" y="1079411"/>
          <a:ext cx="1618598" cy="908056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>
              <a:latin typeface="Meiryo" charset="-128"/>
              <a:ea typeface="Meiryo" charset="-128"/>
              <a:cs typeface="Meiryo" charset="-128"/>
            </a:rPr>
            <a:t>教育機関</a:t>
          </a:r>
          <a:endParaRPr lang="en-US" sz="1800" kern="1200" dirty="0">
            <a:latin typeface="Meiryo" charset="-128"/>
            <a:ea typeface="Meiryo" charset="-128"/>
            <a:cs typeface="Meiryo" charset="-128"/>
          </a:endParaRPr>
        </a:p>
      </dsp:txBody>
      <dsp:txXfrm>
        <a:off x="846851" y="1106007"/>
        <a:ext cx="1565406" cy="854864"/>
      </dsp:txXfrm>
    </dsp:sp>
    <dsp:sp modelId="{A3116571-9359-6A43-AF5B-71820EED309F}">
      <dsp:nvSpPr>
        <dsp:cNvPr id="0" name=""/>
        <dsp:cNvSpPr/>
      </dsp:nvSpPr>
      <dsp:spPr>
        <a:xfrm rot="15005412">
          <a:off x="2374375" y="956416"/>
          <a:ext cx="1560164" cy="46213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D481B-D21D-1445-8032-DA1998D5ED63}">
      <dsp:nvSpPr>
        <dsp:cNvPr id="0" name=""/>
        <dsp:cNvSpPr/>
      </dsp:nvSpPr>
      <dsp:spPr>
        <a:xfrm>
          <a:off x="2035348" y="0"/>
          <a:ext cx="1706918" cy="908056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>
              <a:latin typeface="Meiryo" charset="-128"/>
              <a:ea typeface="Meiryo" charset="-128"/>
              <a:cs typeface="Meiryo" charset="-128"/>
            </a:rPr>
            <a:t>若者・学生</a:t>
          </a:r>
          <a:endParaRPr lang="en-US" sz="1800" kern="1200" dirty="0">
            <a:latin typeface="Meiryo" charset="-128"/>
            <a:ea typeface="Meiryo" charset="-128"/>
            <a:cs typeface="Meiryo" charset="-128"/>
          </a:endParaRPr>
        </a:p>
      </dsp:txBody>
      <dsp:txXfrm>
        <a:off x="2061944" y="26596"/>
        <a:ext cx="1653726" cy="854864"/>
      </dsp:txXfrm>
    </dsp:sp>
    <dsp:sp modelId="{10724E6E-466A-5D4C-9109-B6D0F9B5D373}">
      <dsp:nvSpPr>
        <dsp:cNvPr id="0" name=""/>
        <dsp:cNvSpPr/>
      </dsp:nvSpPr>
      <dsp:spPr>
        <a:xfrm rot="17620710">
          <a:off x="3627402" y="962103"/>
          <a:ext cx="1614178" cy="46213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094EA-8AE4-204A-87AD-F6A9C816A9B3}">
      <dsp:nvSpPr>
        <dsp:cNvPr id="0" name=""/>
        <dsp:cNvSpPr/>
      </dsp:nvSpPr>
      <dsp:spPr>
        <a:xfrm>
          <a:off x="3828165" y="0"/>
          <a:ext cx="1860913" cy="908056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>
              <a:latin typeface="Meiryo" charset="-128"/>
              <a:ea typeface="Meiryo" charset="-128"/>
              <a:cs typeface="Meiryo" charset="-128"/>
            </a:rPr>
            <a:t>行政・地元企業</a:t>
          </a:r>
          <a:endParaRPr lang="en-US" sz="1800" kern="1200" dirty="0">
            <a:latin typeface="Meiryo" charset="-128"/>
            <a:ea typeface="Meiryo" charset="-128"/>
            <a:cs typeface="Meiryo" charset="-128"/>
          </a:endParaRPr>
        </a:p>
      </dsp:txBody>
      <dsp:txXfrm>
        <a:off x="3854761" y="26596"/>
        <a:ext cx="1807721" cy="854864"/>
      </dsp:txXfrm>
    </dsp:sp>
    <dsp:sp modelId="{02C0F39B-718E-B44B-993C-3BED8661F323}">
      <dsp:nvSpPr>
        <dsp:cNvPr id="0" name=""/>
        <dsp:cNvSpPr/>
      </dsp:nvSpPr>
      <dsp:spPr>
        <a:xfrm rot="19748178">
          <a:off x="4556104" y="1655641"/>
          <a:ext cx="1377288" cy="46213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8916B-E213-1944-8DFA-EE38A5F71BCC}">
      <dsp:nvSpPr>
        <dsp:cNvPr id="0" name=""/>
        <dsp:cNvSpPr/>
      </dsp:nvSpPr>
      <dsp:spPr>
        <a:xfrm>
          <a:off x="4824532" y="1079408"/>
          <a:ext cx="2022683" cy="908056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>
              <a:latin typeface="Meiryo" charset="-128"/>
              <a:ea typeface="Meiryo" charset="-128"/>
              <a:cs typeface="Meiryo" charset="-128"/>
            </a:rPr>
            <a:t>交通サービス</a:t>
          </a:r>
          <a:endParaRPr lang="en-US" sz="1800" kern="1200" dirty="0">
            <a:latin typeface="Meiryo" charset="-128"/>
            <a:ea typeface="Meiryo" charset="-128"/>
            <a:cs typeface="Meiryo" charset="-128"/>
          </a:endParaRPr>
        </a:p>
      </dsp:txBody>
      <dsp:txXfrm>
        <a:off x="4851128" y="1106004"/>
        <a:ext cx="1969491" cy="854864"/>
      </dsp:txXfrm>
    </dsp:sp>
    <dsp:sp modelId="{1E605190-9D89-064F-8CDF-1692E9400746}">
      <dsp:nvSpPr>
        <dsp:cNvPr id="0" name=""/>
        <dsp:cNvSpPr/>
      </dsp:nvSpPr>
      <dsp:spPr>
        <a:xfrm>
          <a:off x="4900686" y="2558154"/>
          <a:ext cx="1288837" cy="46213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9322-7C42-2340-B1EC-FC1CCE55DF37}">
      <dsp:nvSpPr>
        <dsp:cNvPr id="0" name=""/>
        <dsp:cNvSpPr/>
      </dsp:nvSpPr>
      <dsp:spPr>
        <a:xfrm>
          <a:off x="5489400" y="2335194"/>
          <a:ext cx="1400245" cy="908056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1800" kern="1200" dirty="0">
              <a:latin typeface="Meiryo" charset="-128"/>
              <a:ea typeface="Meiryo" charset="-128"/>
              <a:cs typeface="Meiryo" charset="-128"/>
            </a:rPr>
            <a:t>地域住民・　観光客</a:t>
          </a:r>
          <a:endParaRPr lang="en-US" sz="1800" kern="1200" dirty="0">
            <a:latin typeface="Meiryo" charset="-128"/>
            <a:ea typeface="Meiryo" charset="-128"/>
            <a:cs typeface="Meiryo" charset="-128"/>
          </a:endParaRPr>
        </a:p>
      </dsp:txBody>
      <dsp:txXfrm>
        <a:off x="5515996" y="2361790"/>
        <a:ext cx="1347053" cy="854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7/16/17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09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7/16/17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1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5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1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3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58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宮城県水産学校：フードビジネス類型、調理類型、航海技術類型、機関工学類型</a:t>
            </a:r>
            <a:endParaRPr lang="en-US" altLang="ja-JP" sz="105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造船会社ヤマニシ</a:t>
            </a:r>
            <a:endParaRPr lang="ja-JP" altLang="en-US" sz="1050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ja-JP" alt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0D6F49-2D3D-421F-8E6F-5944A6FEE55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26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25218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/>
              <a:t>※</a:t>
            </a:r>
            <a:r>
              <a:rPr lang="ja-JP" altLang="en-US"/>
              <a:t>アニメーション設定有</a:t>
            </a:r>
          </a:p>
        </p:txBody>
      </p:sp>
    </p:spTree>
    <p:extLst>
      <p:ext uri="{BB962C8B-B14F-4D97-AF65-F5344CB8AC3E}">
        <p14:creationId xmlns:p14="http://schemas.microsoft.com/office/powerpoint/2010/main" val="111043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/>
              <a:t>※</a:t>
            </a:r>
            <a:r>
              <a:rPr lang="ja-JP" altLang="en-US"/>
              <a:t>アニメーション設定有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3768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/>
              <a:t>Company 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-27384"/>
            <a:ext cx="7842448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107504" y="908720"/>
            <a:ext cx="8064896" cy="5544615"/>
          </a:xfrm>
        </p:spPr>
        <p:txBody>
          <a:bodyPr>
            <a:noAutofit/>
          </a:bodyPr>
          <a:lstStyle>
            <a:lvl1pPr marL="342900" indent="-342900">
              <a:buClr>
                <a:srgbClr val="009ED6"/>
              </a:buClr>
              <a:buFont typeface="Wingdings" panose="05000000000000000000" pitchFamily="2" charset="2"/>
              <a:buChar char="u"/>
              <a:defRPr sz="1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pPr marL="174625" indent="-174625"/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520259"/>
            <a:ext cx="2133600" cy="365125"/>
          </a:xfrm>
        </p:spPr>
        <p:txBody>
          <a:bodyPr/>
          <a:lstStyle/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520259"/>
            <a:ext cx="2895600" cy="365125"/>
          </a:xfrm>
        </p:spPr>
        <p:txBody>
          <a:bodyPr/>
          <a:lstStyle/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520259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26988"/>
            <a:ext cx="7842250" cy="863601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07950" y="981075"/>
            <a:ext cx="8856663" cy="5040313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19DAA-BE96-4F98-ABB7-4755B9975A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66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01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39952" y="3048000"/>
            <a:ext cx="4775448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496" y="6520259"/>
            <a:ext cx="2133600" cy="365125"/>
          </a:xfrm>
        </p:spPr>
        <p:txBody>
          <a:bodyPr/>
          <a:lstStyle/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47664" y="6520259"/>
            <a:ext cx="6048672" cy="365125"/>
          </a:xfrm>
        </p:spPr>
        <p:txBody>
          <a:bodyPr/>
          <a:lstStyle/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520259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107504" y="980728"/>
            <a:ext cx="8064896" cy="5472607"/>
          </a:xfrm>
        </p:spPr>
        <p:txBody>
          <a:bodyPr>
            <a:noAutofit/>
          </a:bodyPr>
          <a:lstStyle>
            <a:lvl1pPr marL="357188" indent="-357188">
              <a:buClr>
                <a:srgbClr val="00B0F0"/>
              </a:buClr>
              <a:buFont typeface="Wingdings" panose="05000000000000000000" pitchFamily="2" charset="2"/>
              <a:buChar char="u"/>
              <a:defRPr sz="2000"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defRPr>
            </a:lvl1pPr>
          </a:lstStyle>
          <a:p>
            <a:pPr marL="174625" indent="-174625"/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-27384"/>
            <a:ext cx="7842448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0" y="-27384"/>
            <a:ext cx="7842448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lang="en-US" sz="4000" kern="1200" dirty="0" smtClean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j-cs"/>
              </a:defRPr>
            </a:lvl1pPr>
          </a:lstStyle>
          <a:p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0" y="-27384"/>
            <a:ext cx="7842448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lang="en-US" sz="4000" kern="1200" dirty="0" smtClean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  <a:cs typeface="+mj-cs"/>
              </a:defRPr>
            </a:lvl1pPr>
          </a:lstStyle>
          <a:p>
            <a:r>
              <a:rPr lang="ja-JP" altLang="en-US">
                <a:latin typeface="Arial" panose="020B0604020202020204" pitchFamily="34" charset="0"/>
                <a:cs typeface="Arial" panose="020B0604020202020204" pitchFamily="34" charset="0"/>
              </a:rPr>
              <a:t>マスター タイトルの書式設定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0" y="-27384"/>
            <a:ext cx="7842448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27384"/>
            <a:ext cx="7842448" cy="86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8856984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496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7/16/2017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47664" y="6520259"/>
            <a:ext cx="6048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defRPr>
            </a:lvl1pPr>
          </a:lstStyle>
          <a:p>
            <a:r>
              <a:rPr lang="en-US" altLang="ja-JP"/>
              <a:t>FBL/PBL </a:t>
            </a:r>
            <a:r>
              <a:rPr lang="ja-JP" altLang="en-US"/>
              <a:t>地域交通システム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530333" y="-3874150"/>
            <a:ext cx="155340" cy="9433049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 userDrawn="1"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530335" y="1803157"/>
            <a:ext cx="155340" cy="94330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  <p:sldLayoutId id="2147483668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kumimoji="1" lang="en-US" sz="4000" kern="1200" dirty="0" smtClean="0">
          <a:solidFill>
            <a:schemeClr val="tx1"/>
          </a:solidFill>
          <a:latin typeface="ＭＳ ゴシック" panose="020B0609070205080204" pitchFamily="49" charset="-128"/>
          <a:ea typeface="ＭＳ ゴシック" panose="020B0609070205080204" pitchFamily="49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9ED6"/>
        </a:buClr>
        <a:buFont typeface="Wingdings" panose="05000000000000000000" pitchFamily="2" charset="2"/>
        <a:buChar char="u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96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kumimoji="1" lang="en-US" sz="4000" kern="1200" dirty="0" smtClean="0">
          <a:solidFill>
            <a:schemeClr val="tx1"/>
          </a:solidFill>
          <a:latin typeface="ＭＳ ゴシック" panose="020B0609070205080204" pitchFamily="49" charset="-128"/>
          <a:ea typeface="ＭＳ ゴシック" panose="020B0609070205080204" pitchFamily="49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9ED6"/>
        </a:buClr>
        <a:buFont typeface="Wingdings" panose="05000000000000000000" pitchFamily="2" charset="2"/>
        <a:buChar char="u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Arial" panose="020B0604020202020204" pitchFamily="34" charset="0"/>
          <a:ea typeface="ＭＳ ゴシック" panose="020B0609070205080204" pitchFamily="49" charset="-128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jpeg"/><Relationship Id="rId3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wmf"/><Relationship Id="rId3" Type="http://schemas.openxmlformats.org/officeDocument/2006/relationships/image" Target="../media/image3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619672" y="2286000"/>
            <a:ext cx="7151352" cy="1287016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ICT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を活用する新しい地域交通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システムのサービスデザイン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929A792B-3ACF-4760-A2E9-BEE6E58A28D4}"/>
              </a:ext>
            </a:extLst>
          </p:cNvPr>
          <p:cNvSpPr txBox="1"/>
          <p:nvPr/>
        </p:nvSpPr>
        <p:spPr>
          <a:xfrm>
            <a:off x="5098616" y="4221088"/>
            <a:ext cx="3672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鈴木</a:t>
            </a:r>
            <a:r>
              <a:rPr lang="ja-JP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慶昭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広瀬貴之</a:t>
            </a:r>
            <a:r>
              <a:rPr lang="ja-JP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高橋憲生 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梅杰</a:t>
            </a:r>
            <a:r>
              <a:rPr lang="ja-JP" altLang="ja-JP" sz="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lang="ja-JP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谷村嘉久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松谷恭太</a:t>
            </a:r>
            <a:r>
              <a:rPr lang="ja-JP" altLang="ja-JP" sz="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lang="ja-JP" altLang="ja-JP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平井良</a:t>
            </a:r>
            <a:r>
              <a:rPr lang="ja-JP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暉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吉井健</a:t>
            </a:r>
            <a:endParaRPr lang="ja-JP" altLang="ja-JP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462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D6FB9F5F-EE47-43D7-B9E5-C0CF725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lang="ja-JP" altLang="en-US" sz="3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自動車を利用したボランティア・ツーリズム 概要 </a:t>
            </a:r>
            <a:endParaRPr kumimoji="1" lang="ja-JP" altLang="en-US" sz="3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BEE417FF-462A-45E1-9FAA-B9D742BD6B20}"/>
              </a:ext>
            </a:extLst>
          </p:cNvPr>
          <p:cNvSpPr txBox="1"/>
          <p:nvPr/>
        </p:nvSpPr>
        <p:spPr>
          <a:xfrm>
            <a:off x="107504" y="980728"/>
            <a:ext cx="9001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概要：</a:t>
            </a:r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全国からドライバーのボランティア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を募集。地元の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移動困難者のために</a:t>
            </a:r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貢献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するとともに、</a:t>
            </a:r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観光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を楽しむ。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現況：地方では交通機関が少なく、多くの移動困難者がいる。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カーシェアリング等を行なっているが、ドライバー数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自体が少ない。一方、全国では地方に貢献・理解した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い人は多く、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語り部の話を聞きに来る観光客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は少な</a:t>
            </a:r>
            <a:endParaRPr lang="en-GB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rgbClr val="009ED6"/>
              </a:buClr>
            </a:pPr>
            <a:r>
              <a:rPr lang="en-GB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  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くとも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25,000</a:t>
            </a:r>
            <a:r>
              <a:rPr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、多くが車利用」（石巻市観光課</a:t>
            </a:r>
            <a:endParaRPr lang="en-GB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buClr>
                <a:srgbClr val="009ED6"/>
              </a:buClr>
            </a:pPr>
            <a:r>
              <a:rPr lang="en-GB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   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から聞き取り）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メリット：</a:t>
            </a:r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交通の利便性向上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とともに、地元と全国の人々の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　</a:t>
            </a:r>
            <a:r>
              <a:rPr kumimoji="1" lang="ja-JP" altLang="en-US" sz="2400" b="1" u="sng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交流・コミュニケーション・理解・共感の向上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　観光目的であり、中長距離移動でも運用可能。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buClr>
                <a:srgbClr val="009ED6"/>
              </a:buClr>
              <a:buFont typeface="Wingdings" charset="2"/>
              <a:buChar char="u"/>
            </a:pPr>
            <a:endParaRPr kumimoji="1" lang="en-US" altLang="ja-JP" sz="24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pPr marL="342900" indent="-342900">
              <a:buClr>
                <a:srgbClr val="009ED6"/>
              </a:buClr>
              <a:buFont typeface="Wingdings" charset="2"/>
              <a:buChar char="u"/>
            </a:pPr>
            <a:endParaRPr kumimoji="1" lang="en-US" altLang="ja-JP" sz="24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  <a:p>
            <a:pPr>
              <a:buClr>
                <a:srgbClr val="009ED6"/>
              </a:buClr>
            </a:pPr>
            <a:endParaRPr kumimoji="1" lang="en-US" altLang="ja-JP" sz="2400" dirty="0">
              <a:latin typeface="Arial" panose="020B0604020202020204" pitchFamily="34" charset="0"/>
              <a:ea typeface="ＭＳ ゴシック" panose="020B0609070205080204" pitchFamily="49" charset="-128"/>
              <a:cs typeface="Arial" panose="020B0604020202020204" pitchFamily="34" charset="0"/>
            </a:endParaRPr>
          </a:p>
        </p:txBody>
      </p:sp>
      <p:grpSp>
        <p:nvGrpSpPr>
          <p:cNvPr id="17" name="図形グループ 16"/>
          <p:cNvGrpSpPr/>
          <p:nvPr/>
        </p:nvGrpSpPr>
        <p:grpSpPr>
          <a:xfrm>
            <a:off x="1083645" y="1711673"/>
            <a:ext cx="5760640" cy="1419163"/>
            <a:chOff x="1691680" y="4293096"/>
            <a:chExt cx="6199336" cy="2097614"/>
          </a:xfrm>
        </p:grpSpPr>
        <p:pic>
          <p:nvPicPr>
            <p:cNvPr id="5" name="図 4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1680" y="4293096"/>
              <a:ext cx="6199336" cy="2097614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8" name="円/楕円 7"/>
            <p:cNvSpPr>
              <a:spLocks noChangeAspect="1"/>
            </p:cNvSpPr>
            <p:nvPr/>
          </p:nvSpPr>
          <p:spPr>
            <a:xfrm>
              <a:off x="5940152" y="519321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図形グループ 14"/>
            <p:cNvGrpSpPr/>
            <p:nvPr/>
          </p:nvGrpSpPr>
          <p:grpSpPr>
            <a:xfrm>
              <a:off x="2639086" y="4674718"/>
              <a:ext cx="3790497" cy="1471725"/>
              <a:chOff x="2639086" y="4674718"/>
              <a:chExt cx="3790497" cy="1471725"/>
            </a:xfrm>
          </p:grpSpPr>
          <p:sp>
            <p:nvSpPr>
              <p:cNvPr id="11" name="右カーブ矢印 10"/>
              <p:cNvSpPr/>
              <p:nvPr/>
            </p:nvSpPr>
            <p:spPr>
              <a:xfrm rot="13669257">
                <a:off x="5847612" y="5346777"/>
                <a:ext cx="432049" cy="731893"/>
              </a:xfrm>
              <a:prstGeom prst="curvedRightArrow">
                <a:avLst/>
              </a:prstGeom>
              <a:solidFill>
                <a:srgbClr val="9AEDE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右カーブ矢印 11"/>
              <p:cNvSpPr/>
              <p:nvPr/>
            </p:nvSpPr>
            <p:spPr>
              <a:xfrm rot="2700000">
                <a:off x="5889727" y="4542401"/>
                <a:ext cx="347819" cy="612454"/>
              </a:xfrm>
              <a:prstGeom prst="curvedRightArrow">
                <a:avLst/>
              </a:prstGeom>
              <a:solidFill>
                <a:srgbClr val="9AEDE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左カーブ矢印 12"/>
              <p:cNvSpPr/>
              <p:nvPr/>
            </p:nvSpPr>
            <p:spPr>
              <a:xfrm rot="15344308">
                <a:off x="4659558" y="4267688"/>
                <a:ext cx="468065" cy="1907799"/>
              </a:xfrm>
              <a:prstGeom prst="curvedLeftArrow">
                <a:avLst>
                  <a:gd name="adj1" fmla="val 26410"/>
                  <a:gd name="adj2" fmla="val 50000"/>
                  <a:gd name="adj3" fmla="val 21982"/>
                </a:avLst>
              </a:prstGeom>
              <a:solidFill>
                <a:srgbClr val="9AEDE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右カーブ矢印 13"/>
              <p:cNvSpPr/>
              <p:nvPr/>
            </p:nvSpPr>
            <p:spPr>
              <a:xfrm rot="15600000">
                <a:off x="4078048" y="4206564"/>
                <a:ext cx="500917" cy="3378841"/>
              </a:xfrm>
              <a:prstGeom prst="curvedRightArrow">
                <a:avLst>
                  <a:gd name="adj1" fmla="val 41977"/>
                  <a:gd name="adj2" fmla="val 90152"/>
                  <a:gd name="adj3" fmla="val 25000"/>
                </a:avLst>
              </a:prstGeom>
              <a:solidFill>
                <a:srgbClr val="9AEDE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135421"/>
            <a:ext cx="1665639" cy="87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日付プレースホルダー 1">
            <a:extLst>
              <a:ext uri="{FF2B5EF4-FFF2-40B4-BE49-F238E27FC236}">
                <a16:creationId xmlns:a16="http://schemas.microsoft.com/office/drawing/2014/main" xmlns="" id="{F59EF8AD-6D49-49E8-A06C-4318672A33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フッター プレースホルダー 2">
            <a:extLst>
              <a:ext uri="{FF2B5EF4-FFF2-40B4-BE49-F238E27FC236}">
                <a16:creationId xmlns:a16="http://schemas.microsoft.com/office/drawing/2014/main" xmlns="" id="{52602143-F103-44CD-8A0F-37E4C310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スライド番号プレースホルダー 3">
            <a:extLst>
              <a:ext uri="{FF2B5EF4-FFF2-40B4-BE49-F238E27FC236}">
                <a16:creationId xmlns:a16="http://schemas.microsoft.com/office/drawing/2014/main" xmlns="" id="{90D57759-3D7C-4166-8846-33804CB8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10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7081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D6FB9F5F-EE47-43D7-B9E5-C0CF725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lang="ja-JP" altLang="en-US" sz="3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自動車を利用したボランティア・ツーリズム 概要</a:t>
            </a:r>
            <a:endParaRPr kumimoji="1" lang="ja-JP" altLang="en-US" sz="3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53" name="Picture 5" descr="C:\Users\yoshihisatanimura\AppData\Local\Microsoft\Windows\INetCache\IE\HJTWNZZE\lgi01d2014032202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92088" cy="9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"/>
          <p:cNvSpPr>
            <a:spLocks noChangeAspect="1" noEditPoints="1" noChangeArrowheads="1"/>
          </p:cNvSpPr>
          <p:nvPr/>
        </p:nvSpPr>
        <p:spPr bwMode="auto">
          <a:xfrm>
            <a:off x="3563888" y="2390324"/>
            <a:ext cx="1227584" cy="82265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055" name="Picture 7" descr="C:\Users\yoshihisatanimura\AppData\Local\Microsoft\Windows\INetCache\IE\DQ3YKAMO\Group_people_icon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65341"/>
            <a:ext cx="1041545" cy="69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995934" y="170080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旅行ボランティア</a:t>
            </a:r>
            <a:endParaRPr lang="en-US" altLang="ja-JP" b="1" u="sng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76256" y="3275692"/>
            <a:ext cx="2324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レンタカー会社</a:t>
            </a:r>
            <a:r>
              <a:rPr lang="en-US" altLang="ja-JP" b="1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(※)</a:t>
            </a:r>
            <a:endParaRPr lang="ja-JP" altLang="en-US" b="1" u="sng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44" y="1844824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移動困難者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52613" y="3212976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ja-JP" altLang="en-US" b="1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事務局・運営チーム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10800000">
            <a:off x="1979712" y="1282011"/>
            <a:ext cx="4860000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016256" y="1434262"/>
            <a:ext cx="486000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308304" y="1988840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380312" y="213285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車持込ない場合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lang="ja-JP" altLang="en-US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割安なレンタカー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41048" y="943458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送迎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618067" y="191683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希望・マッチング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275856" y="1434262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ガイド・語り部（希望により）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195736" y="249345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手数料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57078" y="322485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顧客紹介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rot="16200000">
            <a:off x="5760232" y="1610967"/>
            <a:ext cx="540000" cy="1260000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7800000">
            <a:off x="2509889" y="1683713"/>
            <a:ext cx="540000" cy="1260000"/>
          </a:xfrm>
          <a:prstGeom prst="straightConnector1">
            <a:avLst/>
          </a:prstGeom>
          <a:ln w="38100">
            <a:solidFill>
              <a:schemeClr val="tx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36096" y="3068960"/>
            <a:ext cx="1403616" cy="28803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267744" y="191683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希望・マッチング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rot="7800000">
            <a:off x="2493711" y="1827171"/>
            <a:ext cx="540000" cy="12600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523049" y="2114982"/>
            <a:ext cx="1137183" cy="49818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482163" y="244463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情報・燃料代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（車持込の場合）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5576" y="3214717"/>
            <a:ext cx="2128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(※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カーシェアリングの場合、運営チームが車貸出可能）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83" y="2780928"/>
            <a:ext cx="1479257" cy="51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83" y="908720"/>
            <a:ext cx="1533763" cy="80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3" y="3748390"/>
            <a:ext cx="8343149" cy="2776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日付プレースホルダー 1">
            <a:extLst>
              <a:ext uri="{FF2B5EF4-FFF2-40B4-BE49-F238E27FC236}">
                <a16:creationId xmlns:a16="http://schemas.microsoft.com/office/drawing/2014/main" xmlns="" id="{323B813F-6B80-4B04-800E-F1548492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フッター プレースホルダー 2">
            <a:extLst>
              <a:ext uri="{FF2B5EF4-FFF2-40B4-BE49-F238E27FC236}">
                <a16:creationId xmlns:a16="http://schemas.microsoft.com/office/drawing/2014/main" xmlns="" id="{61EF5A39-3870-47FA-A5B1-F3BC6FCC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スライド番号プレースホルダー 3">
            <a:extLst>
              <a:ext uri="{FF2B5EF4-FFF2-40B4-BE49-F238E27FC236}">
                <a16:creationId xmlns:a16="http://schemas.microsoft.com/office/drawing/2014/main" xmlns="" id="{E1507DEB-B336-48DA-B74C-3C9496489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11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972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4294967295"/>
          </p:nvPr>
        </p:nvSpPr>
        <p:spPr>
          <a:xfrm>
            <a:off x="1149955" y="1124744"/>
            <a:ext cx="7219528" cy="762839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Meiryo" charset="-128"/>
              </a:rPr>
              <a:t>関東在住で定年前後の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Meiryo" charset="-128"/>
              </a:rPr>
              <a:t>60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Meiryo" charset="-128"/>
              </a:rPr>
              <a:t>代夫婦。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Meiryo" charset="-128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Meiryo" charset="-128"/>
              </a:rPr>
              <a:t>時間もできたので、困っている誰かの力になりたい。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Meiryo" charset="-128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Meiryo" charset="-128"/>
              </a:rPr>
              <a:t>旅行が好きで車を利用して遠出もする。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Meiryo" charset="-128"/>
            </a:endParaRP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自動車を利用したボランティア・ツーリズム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Meiryo" charset="-128"/>
              </a:rPr>
              <a:t>例</a:t>
            </a:r>
          </a:p>
        </p:txBody>
      </p:sp>
      <p:graphicFrame>
        <p:nvGraphicFramePr>
          <p:cNvPr id="8" name="図表 7"/>
          <p:cNvGraphicFramePr/>
          <p:nvPr>
            <p:extLst/>
          </p:nvPr>
        </p:nvGraphicFramePr>
        <p:xfrm>
          <a:off x="1042456" y="1772816"/>
          <a:ext cx="8101544" cy="1435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正方形/長方形 16"/>
          <p:cNvSpPr/>
          <p:nvPr/>
        </p:nvSpPr>
        <p:spPr>
          <a:xfrm>
            <a:off x="35496" y="1020574"/>
            <a:ext cx="936104" cy="90153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ペルソナ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35496" y="2013671"/>
            <a:ext cx="936104" cy="102616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フェーズ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35496" y="4005064"/>
            <a:ext cx="936104" cy="2376264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行動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043608" y="3125502"/>
          <a:ext cx="7992888" cy="3254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63538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HP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、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Web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（検索、旅行サイト、ボランティア情報サイトなど）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HP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、電話、メール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運営チーム事務所、電話、メール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HP、SNS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、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Web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96082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●旅とボランティアの両方を一度に経験できることを知る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algn="l" fontAlgn="t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●旅、ボランティア、地域などの情報収集・比較検討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</a:t>
                      </a:r>
                      <a:r>
                        <a:rPr kumimoji="1" lang="ja-JP" altLang="en-US" sz="1400" dirty="0">
                          <a:latin typeface="Meiryo" charset="-128"/>
                          <a:ea typeface="Meiryo" charset="-128"/>
                          <a:cs typeface="Meiryo" charset="-128"/>
                        </a:rPr>
                        <a:t>日時・プランを指定して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HP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または電話による申込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●運営チームが移動希望者とマッチング後、事前に（約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3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日前など）ボランティア内容を受領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・送迎時間・行き先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・移動困難者のプロフィール（概要のみ）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・車の貸出場所など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●現地までは新幹線で移動し、現地の運営事務所で提携レンタカーを借りる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●一定時間、現地の人を様々な場所に乗せていく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●運転中に現地の人との会話を楽しみ、オススメの観光情報も教えてもらう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●ボランティアを終えた後は、事前に決めていた観光地へ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●ボランティア・ツーリズム参加者の間でボランティア体験の感想をシェア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●お勧め情報を見て他の地方のボランティア・ツーリズムにも参加する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正方形/長方形 15"/>
          <p:cNvSpPr/>
          <p:nvPr/>
        </p:nvSpPr>
        <p:spPr>
          <a:xfrm>
            <a:off x="35496" y="3148283"/>
            <a:ext cx="936104" cy="810136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タッチポイント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80" y="896846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日付プレースホルダー 1">
            <a:extLst>
              <a:ext uri="{FF2B5EF4-FFF2-40B4-BE49-F238E27FC236}">
                <a16:creationId xmlns:a16="http://schemas.microsoft.com/office/drawing/2014/main" xmlns="" id="{8402E138-1AEF-4DF9-9A8A-1176D7589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フッター プレースホルダー 2">
            <a:extLst>
              <a:ext uri="{FF2B5EF4-FFF2-40B4-BE49-F238E27FC236}">
                <a16:creationId xmlns:a16="http://schemas.microsoft.com/office/drawing/2014/main" xmlns="" id="{D3404012-235B-46EF-A7B8-967FD772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スライド番号プレースホルダー 3">
            <a:extLst>
              <a:ext uri="{FF2B5EF4-FFF2-40B4-BE49-F238E27FC236}">
                <a16:creationId xmlns:a16="http://schemas.microsoft.com/office/drawing/2014/main" xmlns="" id="{FC0E5371-09CC-4C7A-A3FD-9C52C4D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12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314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自動車を利用したボランティア・ツーリズム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  <a:cs typeface="Meiryo" charset="-128"/>
              </a:rPr>
              <a:t>例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Meiryo" charset="-128"/>
            </a:endParaRPr>
          </a:p>
        </p:txBody>
      </p:sp>
      <p:graphicFrame>
        <p:nvGraphicFramePr>
          <p:cNvPr id="8" name="図表 7"/>
          <p:cNvGraphicFramePr/>
          <p:nvPr>
            <p:extLst/>
          </p:nvPr>
        </p:nvGraphicFramePr>
        <p:xfrm>
          <a:off x="1042456" y="841796"/>
          <a:ext cx="8101544" cy="1435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正方形/長方形 19"/>
          <p:cNvSpPr/>
          <p:nvPr/>
        </p:nvSpPr>
        <p:spPr>
          <a:xfrm>
            <a:off x="35496" y="1082651"/>
            <a:ext cx="936104" cy="102616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フェーズ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35496" y="4653136"/>
            <a:ext cx="936104" cy="1728192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課題</a:t>
            </a:r>
            <a:endParaRPr kumimoji="1" lang="en-US" altLang="ja-JP" sz="1400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・対策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43366" y="2217373"/>
          <a:ext cx="7992888" cy="4360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35763"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endParaRPr lang="ja-JP" altLang="en-US" dirty="0"/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●運営チームの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HP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の拡充（地元情報、運営体制、ボランティア・プロセス、保険適用範囲の確認、責任範囲など）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●簡単操作の申込システム、または人の電話受付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algn="l" fontAlgn="t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●移動困難者のニーズの把握方法と調整方法（マッチング方法）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●週末・行楽シーズンなどの周期的な偏りの調整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●送迎状況の把握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●事故・健康問題などの不測事態の対応プロセス・体制（常時電話受付など連絡・処理・フォローなど）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●語り部組織との連携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●カーナビ機器の貸出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重要拠点登録済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)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HP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・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SNS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上での参加者コミュニティ開設（感想・提案などをシェアしてサービス向上とリピーター増狙う）</a:t>
                      </a:r>
                      <a:b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</a:b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●他地域の同業社との連携、</a:t>
                      </a:r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HP</a:t>
                      </a:r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のリンク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正方形/長方形 20"/>
          <p:cNvSpPr/>
          <p:nvPr/>
        </p:nvSpPr>
        <p:spPr>
          <a:xfrm>
            <a:off x="35496" y="2204864"/>
            <a:ext cx="936104" cy="2376264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モチベーション・気持ち</a:t>
            </a:r>
          </a:p>
        </p:txBody>
      </p:sp>
      <p:sp>
        <p:nvSpPr>
          <p:cNvPr id="13" name="Freeform 12"/>
          <p:cNvSpPr/>
          <p:nvPr/>
        </p:nvSpPr>
        <p:spPr>
          <a:xfrm>
            <a:off x="1083501" y="2405461"/>
            <a:ext cx="7848609" cy="1872475"/>
          </a:xfrm>
          <a:custGeom>
            <a:avLst/>
            <a:gdLst>
              <a:gd name="connsiteX0" fmla="*/ 0 w 7848611"/>
              <a:gd name="connsiteY0" fmla="*/ 1775829 h 1876297"/>
              <a:gd name="connsiteX1" fmla="*/ 413359 w 7848611"/>
              <a:gd name="connsiteY1" fmla="*/ 1562887 h 1876297"/>
              <a:gd name="connsiteX2" fmla="*/ 626302 w 7848611"/>
              <a:gd name="connsiteY2" fmla="*/ 1876037 h 1876297"/>
              <a:gd name="connsiteX3" fmla="*/ 851770 w 7848611"/>
              <a:gd name="connsiteY3" fmla="*/ 1500257 h 1876297"/>
              <a:gd name="connsiteX4" fmla="*/ 1265129 w 7848611"/>
              <a:gd name="connsiteY4" fmla="*/ 1850985 h 1876297"/>
              <a:gd name="connsiteX5" fmla="*/ 1515650 w 7848611"/>
              <a:gd name="connsiteY5" fmla="*/ 1224684 h 1876297"/>
              <a:gd name="connsiteX6" fmla="*/ 2204581 w 7848611"/>
              <a:gd name="connsiteY6" fmla="*/ 961637 h 1876297"/>
              <a:gd name="connsiteX7" fmla="*/ 2868461 w 7848611"/>
              <a:gd name="connsiteY7" fmla="*/ 1374996 h 1876297"/>
              <a:gd name="connsiteX8" fmla="*/ 3469710 w 7848611"/>
              <a:gd name="connsiteY8" fmla="*/ 961637 h 1876297"/>
              <a:gd name="connsiteX9" fmla="*/ 4058433 w 7848611"/>
              <a:gd name="connsiteY9" fmla="*/ 535752 h 1876297"/>
              <a:gd name="connsiteX10" fmla="*/ 4534422 w 7848611"/>
              <a:gd name="connsiteY10" fmla="*/ 1049320 h 1876297"/>
              <a:gd name="connsiteX11" fmla="*/ 5035463 w 7848611"/>
              <a:gd name="connsiteY11" fmla="*/ 272706 h 1876297"/>
              <a:gd name="connsiteX12" fmla="*/ 5887233 w 7848611"/>
              <a:gd name="connsiteY12" fmla="*/ 9659 h 1876297"/>
              <a:gd name="connsiteX13" fmla="*/ 6388274 w 7848611"/>
              <a:gd name="connsiteY13" fmla="*/ 560804 h 1876297"/>
              <a:gd name="connsiteX14" fmla="*/ 6776581 w 7848611"/>
              <a:gd name="connsiteY14" fmla="*/ 773747 h 1876297"/>
              <a:gd name="connsiteX15" fmla="*/ 7302674 w 7848611"/>
              <a:gd name="connsiteY15" fmla="*/ 936585 h 1876297"/>
              <a:gd name="connsiteX16" fmla="*/ 7803715 w 7848611"/>
              <a:gd name="connsiteY16" fmla="*/ 1061846 h 1876297"/>
              <a:gd name="connsiteX17" fmla="*/ 7828767 w 7848611"/>
              <a:gd name="connsiteY17" fmla="*/ 1049320 h 1876297"/>
              <a:gd name="connsiteX18" fmla="*/ 7841294 w 7848611"/>
              <a:gd name="connsiteY18" fmla="*/ 1049320 h 1876297"/>
              <a:gd name="connsiteX0" fmla="*/ 0 w 7848611"/>
              <a:gd name="connsiteY0" fmla="*/ 1775829 h 1876297"/>
              <a:gd name="connsiteX1" fmla="*/ 413359 w 7848611"/>
              <a:gd name="connsiteY1" fmla="*/ 1562887 h 1876297"/>
              <a:gd name="connsiteX2" fmla="*/ 626302 w 7848611"/>
              <a:gd name="connsiteY2" fmla="*/ 1876037 h 1876297"/>
              <a:gd name="connsiteX3" fmla="*/ 851770 w 7848611"/>
              <a:gd name="connsiteY3" fmla="*/ 1500257 h 1876297"/>
              <a:gd name="connsiteX4" fmla="*/ 1189973 w 7848611"/>
              <a:gd name="connsiteY4" fmla="*/ 1788355 h 1876297"/>
              <a:gd name="connsiteX5" fmla="*/ 1515650 w 7848611"/>
              <a:gd name="connsiteY5" fmla="*/ 1224684 h 1876297"/>
              <a:gd name="connsiteX6" fmla="*/ 2204581 w 7848611"/>
              <a:gd name="connsiteY6" fmla="*/ 961637 h 1876297"/>
              <a:gd name="connsiteX7" fmla="*/ 2868461 w 7848611"/>
              <a:gd name="connsiteY7" fmla="*/ 1374996 h 1876297"/>
              <a:gd name="connsiteX8" fmla="*/ 3469710 w 7848611"/>
              <a:gd name="connsiteY8" fmla="*/ 961637 h 1876297"/>
              <a:gd name="connsiteX9" fmla="*/ 4058433 w 7848611"/>
              <a:gd name="connsiteY9" fmla="*/ 535752 h 1876297"/>
              <a:gd name="connsiteX10" fmla="*/ 4534422 w 7848611"/>
              <a:gd name="connsiteY10" fmla="*/ 1049320 h 1876297"/>
              <a:gd name="connsiteX11" fmla="*/ 5035463 w 7848611"/>
              <a:gd name="connsiteY11" fmla="*/ 272706 h 1876297"/>
              <a:gd name="connsiteX12" fmla="*/ 5887233 w 7848611"/>
              <a:gd name="connsiteY12" fmla="*/ 9659 h 1876297"/>
              <a:gd name="connsiteX13" fmla="*/ 6388274 w 7848611"/>
              <a:gd name="connsiteY13" fmla="*/ 560804 h 1876297"/>
              <a:gd name="connsiteX14" fmla="*/ 6776581 w 7848611"/>
              <a:gd name="connsiteY14" fmla="*/ 773747 h 1876297"/>
              <a:gd name="connsiteX15" fmla="*/ 7302674 w 7848611"/>
              <a:gd name="connsiteY15" fmla="*/ 936585 h 1876297"/>
              <a:gd name="connsiteX16" fmla="*/ 7803715 w 7848611"/>
              <a:gd name="connsiteY16" fmla="*/ 1061846 h 1876297"/>
              <a:gd name="connsiteX17" fmla="*/ 7828767 w 7848611"/>
              <a:gd name="connsiteY17" fmla="*/ 1049320 h 1876297"/>
              <a:gd name="connsiteX18" fmla="*/ 7841294 w 7848611"/>
              <a:gd name="connsiteY18" fmla="*/ 1049320 h 1876297"/>
              <a:gd name="connsiteX0" fmla="*/ 0 w 7848611"/>
              <a:gd name="connsiteY0" fmla="*/ 1775829 h 1876334"/>
              <a:gd name="connsiteX1" fmla="*/ 263047 w 7848611"/>
              <a:gd name="connsiteY1" fmla="*/ 1537835 h 1876334"/>
              <a:gd name="connsiteX2" fmla="*/ 413359 w 7848611"/>
              <a:gd name="connsiteY2" fmla="*/ 1562887 h 1876334"/>
              <a:gd name="connsiteX3" fmla="*/ 626302 w 7848611"/>
              <a:gd name="connsiteY3" fmla="*/ 1876037 h 1876334"/>
              <a:gd name="connsiteX4" fmla="*/ 851770 w 7848611"/>
              <a:gd name="connsiteY4" fmla="*/ 1500257 h 1876334"/>
              <a:gd name="connsiteX5" fmla="*/ 1189973 w 7848611"/>
              <a:gd name="connsiteY5" fmla="*/ 1788355 h 1876334"/>
              <a:gd name="connsiteX6" fmla="*/ 1515650 w 7848611"/>
              <a:gd name="connsiteY6" fmla="*/ 1224684 h 1876334"/>
              <a:gd name="connsiteX7" fmla="*/ 2204581 w 7848611"/>
              <a:gd name="connsiteY7" fmla="*/ 961637 h 1876334"/>
              <a:gd name="connsiteX8" fmla="*/ 2868461 w 7848611"/>
              <a:gd name="connsiteY8" fmla="*/ 1374996 h 1876334"/>
              <a:gd name="connsiteX9" fmla="*/ 3469710 w 7848611"/>
              <a:gd name="connsiteY9" fmla="*/ 961637 h 1876334"/>
              <a:gd name="connsiteX10" fmla="*/ 4058433 w 7848611"/>
              <a:gd name="connsiteY10" fmla="*/ 535752 h 1876334"/>
              <a:gd name="connsiteX11" fmla="*/ 4534422 w 7848611"/>
              <a:gd name="connsiteY11" fmla="*/ 1049320 h 1876334"/>
              <a:gd name="connsiteX12" fmla="*/ 5035463 w 7848611"/>
              <a:gd name="connsiteY12" fmla="*/ 272706 h 1876334"/>
              <a:gd name="connsiteX13" fmla="*/ 5887233 w 7848611"/>
              <a:gd name="connsiteY13" fmla="*/ 9659 h 1876334"/>
              <a:gd name="connsiteX14" fmla="*/ 6388274 w 7848611"/>
              <a:gd name="connsiteY14" fmla="*/ 560804 h 1876334"/>
              <a:gd name="connsiteX15" fmla="*/ 6776581 w 7848611"/>
              <a:gd name="connsiteY15" fmla="*/ 773747 h 1876334"/>
              <a:gd name="connsiteX16" fmla="*/ 7302674 w 7848611"/>
              <a:gd name="connsiteY16" fmla="*/ 936585 h 1876334"/>
              <a:gd name="connsiteX17" fmla="*/ 7803715 w 7848611"/>
              <a:gd name="connsiteY17" fmla="*/ 1061846 h 1876334"/>
              <a:gd name="connsiteX18" fmla="*/ 7828767 w 7848611"/>
              <a:gd name="connsiteY18" fmla="*/ 1049320 h 1876334"/>
              <a:gd name="connsiteX19" fmla="*/ 7841294 w 7848611"/>
              <a:gd name="connsiteY19" fmla="*/ 1049320 h 1876334"/>
              <a:gd name="connsiteX0" fmla="*/ 0 w 7848611"/>
              <a:gd name="connsiteY0" fmla="*/ 1775829 h 1876334"/>
              <a:gd name="connsiteX1" fmla="*/ 263047 w 7848611"/>
              <a:gd name="connsiteY1" fmla="*/ 1537835 h 1876334"/>
              <a:gd name="connsiteX2" fmla="*/ 413359 w 7848611"/>
              <a:gd name="connsiteY2" fmla="*/ 1562887 h 1876334"/>
              <a:gd name="connsiteX3" fmla="*/ 626302 w 7848611"/>
              <a:gd name="connsiteY3" fmla="*/ 1876037 h 1876334"/>
              <a:gd name="connsiteX4" fmla="*/ 851770 w 7848611"/>
              <a:gd name="connsiteY4" fmla="*/ 1500257 h 1876334"/>
              <a:gd name="connsiteX5" fmla="*/ 1189973 w 7848611"/>
              <a:gd name="connsiteY5" fmla="*/ 1788355 h 1876334"/>
              <a:gd name="connsiteX6" fmla="*/ 1653436 w 7848611"/>
              <a:gd name="connsiteY6" fmla="*/ 1099424 h 1876334"/>
              <a:gd name="connsiteX7" fmla="*/ 2204581 w 7848611"/>
              <a:gd name="connsiteY7" fmla="*/ 961637 h 1876334"/>
              <a:gd name="connsiteX8" fmla="*/ 2868461 w 7848611"/>
              <a:gd name="connsiteY8" fmla="*/ 1374996 h 1876334"/>
              <a:gd name="connsiteX9" fmla="*/ 3469710 w 7848611"/>
              <a:gd name="connsiteY9" fmla="*/ 961637 h 1876334"/>
              <a:gd name="connsiteX10" fmla="*/ 4058433 w 7848611"/>
              <a:gd name="connsiteY10" fmla="*/ 535752 h 1876334"/>
              <a:gd name="connsiteX11" fmla="*/ 4534422 w 7848611"/>
              <a:gd name="connsiteY11" fmla="*/ 1049320 h 1876334"/>
              <a:gd name="connsiteX12" fmla="*/ 5035463 w 7848611"/>
              <a:gd name="connsiteY12" fmla="*/ 272706 h 1876334"/>
              <a:gd name="connsiteX13" fmla="*/ 5887233 w 7848611"/>
              <a:gd name="connsiteY13" fmla="*/ 9659 h 1876334"/>
              <a:gd name="connsiteX14" fmla="*/ 6388274 w 7848611"/>
              <a:gd name="connsiteY14" fmla="*/ 560804 h 1876334"/>
              <a:gd name="connsiteX15" fmla="*/ 6776581 w 7848611"/>
              <a:gd name="connsiteY15" fmla="*/ 773747 h 1876334"/>
              <a:gd name="connsiteX16" fmla="*/ 7302674 w 7848611"/>
              <a:gd name="connsiteY16" fmla="*/ 936585 h 1876334"/>
              <a:gd name="connsiteX17" fmla="*/ 7803715 w 7848611"/>
              <a:gd name="connsiteY17" fmla="*/ 1061846 h 1876334"/>
              <a:gd name="connsiteX18" fmla="*/ 7828767 w 7848611"/>
              <a:gd name="connsiteY18" fmla="*/ 1049320 h 1876334"/>
              <a:gd name="connsiteX19" fmla="*/ 7841294 w 7848611"/>
              <a:gd name="connsiteY19" fmla="*/ 1049320 h 1876334"/>
              <a:gd name="connsiteX0" fmla="*/ 0 w 7848611"/>
              <a:gd name="connsiteY0" fmla="*/ 1775829 h 1876334"/>
              <a:gd name="connsiteX1" fmla="*/ 263047 w 7848611"/>
              <a:gd name="connsiteY1" fmla="*/ 1537835 h 1876334"/>
              <a:gd name="connsiteX2" fmla="*/ 413359 w 7848611"/>
              <a:gd name="connsiteY2" fmla="*/ 1562887 h 1876334"/>
              <a:gd name="connsiteX3" fmla="*/ 626302 w 7848611"/>
              <a:gd name="connsiteY3" fmla="*/ 1876037 h 1876334"/>
              <a:gd name="connsiteX4" fmla="*/ 851770 w 7848611"/>
              <a:gd name="connsiteY4" fmla="*/ 1500257 h 1876334"/>
              <a:gd name="connsiteX5" fmla="*/ 1189973 w 7848611"/>
              <a:gd name="connsiteY5" fmla="*/ 1788355 h 1876334"/>
              <a:gd name="connsiteX6" fmla="*/ 1653436 w 7848611"/>
              <a:gd name="connsiteY6" fmla="*/ 1099424 h 1876334"/>
              <a:gd name="connsiteX7" fmla="*/ 2204581 w 7848611"/>
              <a:gd name="connsiteY7" fmla="*/ 961637 h 1876334"/>
              <a:gd name="connsiteX8" fmla="*/ 2530258 w 7848611"/>
              <a:gd name="connsiteY8" fmla="*/ 1349943 h 1876334"/>
              <a:gd name="connsiteX9" fmla="*/ 2868461 w 7848611"/>
              <a:gd name="connsiteY9" fmla="*/ 1374996 h 1876334"/>
              <a:gd name="connsiteX10" fmla="*/ 3469710 w 7848611"/>
              <a:gd name="connsiteY10" fmla="*/ 961637 h 1876334"/>
              <a:gd name="connsiteX11" fmla="*/ 4058433 w 7848611"/>
              <a:gd name="connsiteY11" fmla="*/ 535752 h 1876334"/>
              <a:gd name="connsiteX12" fmla="*/ 4534422 w 7848611"/>
              <a:gd name="connsiteY12" fmla="*/ 1049320 h 1876334"/>
              <a:gd name="connsiteX13" fmla="*/ 5035463 w 7848611"/>
              <a:gd name="connsiteY13" fmla="*/ 272706 h 1876334"/>
              <a:gd name="connsiteX14" fmla="*/ 5887233 w 7848611"/>
              <a:gd name="connsiteY14" fmla="*/ 9659 h 1876334"/>
              <a:gd name="connsiteX15" fmla="*/ 6388274 w 7848611"/>
              <a:gd name="connsiteY15" fmla="*/ 560804 h 1876334"/>
              <a:gd name="connsiteX16" fmla="*/ 6776581 w 7848611"/>
              <a:gd name="connsiteY16" fmla="*/ 773747 h 1876334"/>
              <a:gd name="connsiteX17" fmla="*/ 7302674 w 7848611"/>
              <a:gd name="connsiteY17" fmla="*/ 936585 h 1876334"/>
              <a:gd name="connsiteX18" fmla="*/ 7803715 w 7848611"/>
              <a:gd name="connsiteY18" fmla="*/ 1061846 h 1876334"/>
              <a:gd name="connsiteX19" fmla="*/ 7828767 w 7848611"/>
              <a:gd name="connsiteY19" fmla="*/ 1049320 h 1876334"/>
              <a:gd name="connsiteX20" fmla="*/ 7841294 w 7848611"/>
              <a:gd name="connsiteY20" fmla="*/ 1049320 h 1876334"/>
              <a:gd name="connsiteX0" fmla="*/ 0 w 7848611"/>
              <a:gd name="connsiteY0" fmla="*/ 1775829 h 1876334"/>
              <a:gd name="connsiteX1" fmla="*/ 263047 w 7848611"/>
              <a:gd name="connsiteY1" fmla="*/ 1537835 h 1876334"/>
              <a:gd name="connsiteX2" fmla="*/ 413359 w 7848611"/>
              <a:gd name="connsiteY2" fmla="*/ 1562887 h 1876334"/>
              <a:gd name="connsiteX3" fmla="*/ 626302 w 7848611"/>
              <a:gd name="connsiteY3" fmla="*/ 1876037 h 1876334"/>
              <a:gd name="connsiteX4" fmla="*/ 851770 w 7848611"/>
              <a:gd name="connsiteY4" fmla="*/ 1500257 h 1876334"/>
              <a:gd name="connsiteX5" fmla="*/ 1189973 w 7848611"/>
              <a:gd name="connsiteY5" fmla="*/ 1788355 h 1876334"/>
              <a:gd name="connsiteX6" fmla="*/ 1653436 w 7848611"/>
              <a:gd name="connsiteY6" fmla="*/ 1099424 h 1876334"/>
              <a:gd name="connsiteX7" fmla="*/ 2204581 w 7848611"/>
              <a:gd name="connsiteY7" fmla="*/ 961637 h 1876334"/>
              <a:gd name="connsiteX8" fmla="*/ 2530258 w 7848611"/>
              <a:gd name="connsiteY8" fmla="*/ 1349943 h 1876334"/>
              <a:gd name="connsiteX9" fmla="*/ 2868461 w 7848611"/>
              <a:gd name="connsiteY9" fmla="*/ 1374996 h 1876334"/>
              <a:gd name="connsiteX10" fmla="*/ 3544866 w 7848611"/>
              <a:gd name="connsiteY10" fmla="*/ 736169 h 1876334"/>
              <a:gd name="connsiteX11" fmla="*/ 4058433 w 7848611"/>
              <a:gd name="connsiteY11" fmla="*/ 535752 h 1876334"/>
              <a:gd name="connsiteX12" fmla="*/ 4534422 w 7848611"/>
              <a:gd name="connsiteY12" fmla="*/ 1049320 h 1876334"/>
              <a:gd name="connsiteX13" fmla="*/ 5035463 w 7848611"/>
              <a:gd name="connsiteY13" fmla="*/ 272706 h 1876334"/>
              <a:gd name="connsiteX14" fmla="*/ 5887233 w 7848611"/>
              <a:gd name="connsiteY14" fmla="*/ 9659 h 1876334"/>
              <a:gd name="connsiteX15" fmla="*/ 6388274 w 7848611"/>
              <a:gd name="connsiteY15" fmla="*/ 560804 h 1876334"/>
              <a:gd name="connsiteX16" fmla="*/ 6776581 w 7848611"/>
              <a:gd name="connsiteY16" fmla="*/ 773747 h 1876334"/>
              <a:gd name="connsiteX17" fmla="*/ 7302674 w 7848611"/>
              <a:gd name="connsiteY17" fmla="*/ 936585 h 1876334"/>
              <a:gd name="connsiteX18" fmla="*/ 7803715 w 7848611"/>
              <a:gd name="connsiteY18" fmla="*/ 1061846 h 1876334"/>
              <a:gd name="connsiteX19" fmla="*/ 7828767 w 7848611"/>
              <a:gd name="connsiteY19" fmla="*/ 1049320 h 1876334"/>
              <a:gd name="connsiteX20" fmla="*/ 7841294 w 7848611"/>
              <a:gd name="connsiteY20" fmla="*/ 1049320 h 1876334"/>
              <a:gd name="connsiteX0" fmla="*/ 0 w 7848611"/>
              <a:gd name="connsiteY0" fmla="*/ 1775829 h 1876334"/>
              <a:gd name="connsiteX1" fmla="*/ 263047 w 7848611"/>
              <a:gd name="connsiteY1" fmla="*/ 1537835 h 1876334"/>
              <a:gd name="connsiteX2" fmla="*/ 413359 w 7848611"/>
              <a:gd name="connsiteY2" fmla="*/ 1562887 h 1876334"/>
              <a:gd name="connsiteX3" fmla="*/ 626302 w 7848611"/>
              <a:gd name="connsiteY3" fmla="*/ 1876037 h 1876334"/>
              <a:gd name="connsiteX4" fmla="*/ 851770 w 7848611"/>
              <a:gd name="connsiteY4" fmla="*/ 1500257 h 1876334"/>
              <a:gd name="connsiteX5" fmla="*/ 1189973 w 7848611"/>
              <a:gd name="connsiteY5" fmla="*/ 1788355 h 1876334"/>
              <a:gd name="connsiteX6" fmla="*/ 1653436 w 7848611"/>
              <a:gd name="connsiteY6" fmla="*/ 1099424 h 1876334"/>
              <a:gd name="connsiteX7" fmla="*/ 2204581 w 7848611"/>
              <a:gd name="connsiteY7" fmla="*/ 961637 h 1876334"/>
              <a:gd name="connsiteX8" fmla="*/ 2530258 w 7848611"/>
              <a:gd name="connsiteY8" fmla="*/ 1349943 h 1876334"/>
              <a:gd name="connsiteX9" fmla="*/ 2868461 w 7848611"/>
              <a:gd name="connsiteY9" fmla="*/ 1374996 h 1876334"/>
              <a:gd name="connsiteX10" fmla="*/ 3544866 w 7848611"/>
              <a:gd name="connsiteY10" fmla="*/ 736169 h 1876334"/>
              <a:gd name="connsiteX11" fmla="*/ 4058433 w 7848611"/>
              <a:gd name="connsiteY11" fmla="*/ 535752 h 1876334"/>
              <a:gd name="connsiteX12" fmla="*/ 4534422 w 7848611"/>
              <a:gd name="connsiteY12" fmla="*/ 1049320 h 1876334"/>
              <a:gd name="connsiteX13" fmla="*/ 5035463 w 7848611"/>
              <a:gd name="connsiteY13" fmla="*/ 272706 h 1876334"/>
              <a:gd name="connsiteX14" fmla="*/ 5887233 w 7848611"/>
              <a:gd name="connsiteY14" fmla="*/ 9659 h 1876334"/>
              <a:gd name="connsiteX15" fmla="*/ 6388274 w 7848611"/>
              <a:gd name="connsiteY15" fmla="*/ 560804 h 1876334"/>
              <a:gd name="connsiteX16" fmla="*/ 6776581 w 7848611"/>
              <a:gd name="connsiteY16" fmla="*/ 585856 h 1876334"/>
              <a:gd name="connsiteX17" fmla="*/ 7302674 w 7848611"/>
              <a:gd name="connsiteY17" fmla="*/ 936585 h 1876334"/>
              <a:gd name="connsiteX18" fmla="*/ 7803715 w 7848611"/>
              <a:gd name="connsiteY18" fmla="*/ 1061846 h 1876334"/>
              <a:gd name="connsiteX19" fmla="*/ 7828767 w 7848611"/>
              <a:gd name="connsiteY19" fmla="*/ 1049320 h 1876334"/>
              <a:gd name="connsiteX20" fmla="*/ 7841294 w 7848611"/>
              <a:gd name="connsiteY20" fmla="*/ 1049320 h 1876334"/>
              <a:gd name="connsiteX0" fmla="*/ 0 w 7848611"/>
              <a:gd name="connsiteY0" fmla="*/ 1775829 h 1876334"/>
              <a:gd name="connsiteX1" fmla="*/ 263047 w 7848611"/>
              <a:gd name="connsiteY1" fmla="*/ 1537835 h 1876334"/>
              <a:gd name="connsiteX2" fmla="*/ 413359 w 7848611"/>
              <a:gd name="connsiteY2" fmla="*/ 1562887 h 1876334"/>
              <a:gd name="connsiteX3" fmla="*/ 626302 w 7848611"/>
              <a:gd name="connsiteY3" fmla="*/ 1876037 h 1876334"/>
              <a:gd name="connsiteX4" fmla="*/ 851770 w 7848611"/>
              <a:gd name="connsiteY4" fmla="*/ 1500257 h 1876334"/>
              <a:gd name="connsiteX5" fmla="*/ 1189973 w 7848611"/>
              <a:gd name="connsiteY5" fmla="*/ 1788355 h 1876334"/>
              <a:gd name="connsiteX6" fmla="*/ 1653436 w 7848611"/>
              <a:gd name="connsiteY6" fmla="*/ 1099424 h 1876334"/>
              <a:gd name="connsiteX7" fmla="*/ 2204581 w 7848611"/>
              <a:gd name="connsiteY7" fmla="*/ 961637 h 1876334"/>
              <a:gd name="connsiteX8" fmla="*/ 2530258 w 7848611"/>
              <a:gd name="connsiteY8" fmla="*/ 1349943 h 1876334"/>
              <a:gd name="connsiteX9" fmla="*/ 2868461 w 7848611"/>
              <a:gd name="connsiteY9" fmla="*/ 1374996 h 1876334"/>
              <a:gd name="connsiteX10" fmla="*/ 3544866 w 7848611"/>
              <a:gd name="connsiteY10" fmla="*/ 736169 h 1876334"/>
              <a:gd name="connsiteX11" fmla="*/ 4058433 w 7848611"/>
              <a:gd name="connsiteY11" fmla="*/ 535752 h 1876334"/>
              <a:gd name="connsiteX12" fmla="*/ 4534422 w 7848611"/>
              <a:gd name="connsiteY12" fmla="*/ 1049320 h 1876334"/>
              <a:gd name="connsiteX13" fmla="*/ 5035463 w 7848611"/>
              <a:gd name="connsiteY13" fmla="*/ 272706 h 1876334"/>
              <a:gd name="connsiteX14" fmla="*/ 5887233 w 7848611"/>
              <a:gd name="connsiteY14" fmla="*/ 9659 h 1876334"/>
              <a:gd name="connsiteX15" fmla="*/ 6388274 w 7848611"/>
              <a:gd name="connsiteY15" fmla="*/ 560804 h 1876334"/>
              <a:gd name="connsiteX16" fmla="*/ 6776581 w 7848611"/>
              <a:gd name="connsiteY16" fmla="*/ 585856 h 1876334"/>
              <a:gd name="connsiteX17" fmla="*/ 7302674 w 7848611"/>
              <a:gd name="connsiteY17" fmla="*/ 936585 h 1876334"/>
              <a:gd name="connsiteX18" fmla="*/ 7803715 w 7848611"/>
              <a:gd name="connsiteY18" fmla="*/ 1061846 h 1876334"/>
              <a:gd name="connsiteX19" fmla="*/ 7828767 w 7848611"/>
              <a:gd name="connsiteY19" fmla="*/ 1049320 h 1876334"/>
              <a:gd name="connsiteX20" fmla="*/ 7841294 w 7848611"/>
              <a:gd name="connsiteY20" fmla="*/ 1049320 h 1876334"/>
              <a:gd name="connsiteX0" fmla="*/ 0 w 7848611"/>
              <a:gd name="connsiteY0" fmla="*/ 1771970 h 1872475"/>
              <a:gd name="connsiteX1" fmla="*/ 263047 w 7848611"/>
              <a:gd name="connsiteY1" fmla="*/ 1533976 h 1872475"/>
              <a:gd name="connsiteX2" fmla="*/ 413359 w 7848611"/>
              <a:gd name="connsiteY2" fmla="*/ 1559028 h 1872475"/>
              <a:gd name="connsiteX3" fmla="*/ 626302 w 7848611"/>
              <a:gd name="connsiteY3" fmla="*/ 1872178 h 1872475"/>
              <a:gd name="connsiteX4" fmla="*/ 851770 w 7848611"/>
              <a:gd name="connsiteY4" fmla="*/ 1496398 h 1872475"/>
              <a:gd name="connsiteX5" fmla="*/ 1189973 w 7848611"/>
              <a:gd name="connsiteY5" fmla="*/ 1784496 h 1872475"/>
              <a:gd name="connsiteX6" fmla="*/ 1653436 w 7848611"/>
              <a:gd name="connsiteY6" fmla="*/ 1095565 h 1872475"/>
              <a:gd name="connsiteX7" fmla="*/ 2204581 w 7848611"/>
              <a:gd name="connsiteY7" fmla="*/ 957778 h 1872475"/>
              <a:gd name="connsiteX8" fmla="*/ 2530258 w 7848611"/>
              <a:gd name="connsiteY8" fmla="*/ 1346084 h 1872475"/>
              <a:gd name="connsiteX9" fmla="*/ 2868461 w 7848611"/>
              <a:gd name="connsiteY9" fmla="*/ 1371137 h 1872475"/>
              <a:gd name="connsiteX10" fmla="*/ 3544866 w 7848611"/>
              <a:gd name="connsiteY10" fmla="*/ 732310 h 1872475"/>
              <a:gd name="connsiteX11" fmla="*/ 4058433 w 7848611"/>
              <a:gd name="connsiteY11" fmla="*/ 531893 h 1872475"/>
              <a:gd name="connsiteX12" fmla="*/ 4534422 w 7848611"/>
              <a:gd name="connsiteY12" fmla="*/ 1045461 h 1872475"/>
              <a:gd name="connsiteX13" fmla="*/ 5035463 w 7848611"/>
              <a:gd name="connsiteY13" fmla="*/ 268847 h 1872475"/>
              <a:gd name="connsiteX14" fmla="*/ 5887233 w 7848611"/>
              <a:gd name="connsiteY14" fmla="*/ 5800 h 1872475"/>
              <a:gd name="connsiteX15" fmla="*/ 6402904 w 7848611"/>
              <a:gd name="connsiteY15" fmla="*/ 476478 h 1872475"/>
              <a:gd name="connsiteX16" fmla="*/ 6776581 w 7848611"/>
              <a:gd name="connsiteY16" fmla="*/ 581997 h 1872475"/>
              <a:gd name="connsiteX17" fmla="*/ 7302674 w 7848611"/>
              <a:gd name="connsiteY17" fmla="*/ 932726 h 1872475"/>
              <a:gd name="connsiteX18" fmla="*/ 7803715 w 7848611"/>
              <a:gd name="connsiteY18" fmla="*/ 1057987 h 1872475"/>
              <a:gd name="connsiteX19" fmla="*/ 7828767 w 7848611"/>
              <a:gd name="connsiteY19" fmla="*/ 1045461 h 1872475"/>
              <a:gd name="connsiteX20" fmla="*/ 7841294 w 7848611"/>
              <a:gd name="connsiteY20" fmla="*/ 1045461 h 1872475"/>
              <a:gd name="connsiteX0" fmla="*/ 0 w 7848611"/>
              <a:gd name="connsiteY0" fmla="*/ 1771970 h 1872475"/>
              <a:gd name="connsiteX1" fmla="*/ 263047 w 7848611"/>
              <a:gd name="connsiteY1" fmla="*/ 1533976 h 1872475"/>
              <a:gd name="connsiteX2" fmla="*/ 413359 w 7848611"/>
              <a:gd name="connsiteY2" fmla="*/ 1559028 h 1872475"/>
              <a:gd name="connsiteX3" fmla="*/ 626302 w 7848611"/>
              <a:gd name="connsiteY3" fmla="*/ 1872178 h 1872475"/>
              <a:gd name="connsiteX4" fmla="*/ 851770 w 7848611"/>
              <a:gd name="connsiteY4" fmla="*/ 1496398 h 1872475"/>
              <a:gd name="connsiteX5" fmla="*/ 1189973 w 7848611"/>
              <a:gd name="connsiteY5" fmla="*/ 1784496 h 1872475"/>
              <a:gd name="connsiteX6" fmla="*/ 1653436 w 7848611"/>
              <a:gd name="connsiteY6" fmla="*/ 1095565 h 1872475"/>
              <a:gd name="connsiteX7" fmla="*/ 2204581 w 7848611"/>
              <a:gd name="connsiteY7" fmla="*/ 957778 h 1872475"/>
              <a:gd name="connsiteX8" fmla="*/ 2530258 w 7848611"/>
              <a:gd name="connsiteY8" fmla="*/ 1346084 h 1872475"/>
              <a:gd name="connsiteX9" fmla="*/ 2868461 w 7848611"/>
              <a:gd name="connsiteY9" fmla="*/ 1371137 h 1872475"/>
              <a:gd name="connsiteX10" fmla="*/ 3544866 w 7848611"/>
              <a:gd name="connsiteY10" fmla="*/ 732310 h 1872475"/>
              <a:gd name="connsiteX11" fmla="*/ 4058433 w 7848611"/>
              <a:gd name="connsiteY11" fmla="*/ 531893 h 1872475"/>
              <a:gd name="connsiteX12" fmla="*/ 4534422 w 7848611"/>
              <a:gd name="connsiteY12" fmla="*/ 1045461 h 1872475"/>
              <a:gd name="connsiteX13" fmla="*/ 5035463 w 7848611"/>
              <a:gd name="connsiteY13" fmla="*/ 268847 h 1872475"/>
              <a:gd name="connsiteX14" fmla="*/ 5887233 w 7848611"/>
              <a:gd name="connsiteY14" fmla="*/ 5800 h 1872475"/>
              <a:gd name="connsiteX15" fmla="*/ 6402904 w 7848611"/>
              <a:gd name="connsiteY15" fmla="*/ 476478 h 1872475"/>
              <a:gd name="connsiteX16" fmla="*/ 6798526 w 7848611"/>
              <a:gd name="connsiteY16" fmla="*/ 464954 h 1872475"/>
              <a:gd name="connsiteX17" fmla="*/ 7302674 w 7848611"/>
              <a:gd name="connsiteY17" fmla="*/ 932726 h 1872475"/>
              <a:gd name="connsiteX18" fmla="*/ 7803715 w 7848611"/>
              <a:gd name="connsiteY18" fmla="*/ 1057987 h 1872475"/>
              <a:gd name="connsiteX19" fmla="*/ 7828767 w 7848611"/>
              <a:gd name="connsiteY19" fmla="*/ 1045461 h 1872475"/>
              <a:gd name="connsiteX20" fmla="*/ 7841294 w 7848611"/>
              <a:gd name="connsiteY20" fmla="*/ 1045461 h 1872475"/>
              <a:gd name="connsiteX0" fmla="*/ 0 w 7847555"/>
              <a:gd name="connsiteY0" fmla="*/ 1771970 h 1872475"/>
              <a:gd name="connsiteX1" fmla="*/ 263047 w 7847555"/>
              <a:gd name="connsiteY1" fmla="*/ 1533976 h 1872475"/>
              <a:gd name="connsiteX2" fmla="*/ 413359 w 7847555"/>
              <a:gd name="connsiteY2" fmla="*/ 1559028 h 1872475"/>
              <a:gd name="connsiteX3" fmla="*/ 626302 w 7847555"/>
              <a:gd name="connsiteY3" fmla="*/ 1872178 h 1872475"/>
              <a:gd name="connsiteX4" fmla="*/ 851770 w 7847555"/>
              <a:gd name="connsiteY4" fmla="*/ 1496398 h 1872475"/>
              <a:gd name="connsiteX5" fmla="*/ 1189973 w 7847555"/>
              <a:gd name="connsiteY5" fmla="*/ 1784496 h 1872475"/>
              <a:gd name="connsiteX6" fmla="*/ 1653436 w 7847555"/>
              <a:gd name="connsiteY6" fmla="*/ 1095565 h 1872475"/>
              <a:gd name="connsiteX7" fmla="*/ 2204581 w 7847555"/>
              <a:gd name="connsiteY7" fmla="*/ 957778 h 1872475"/>
              <a:gd name="connsiteX8" fmla="*/ 2530258 w 7847555"/>
              <a:gd name="connsiteY8" fmla="*/ 1346084 h 1872475"/>
              <a:gd name="connsiteX9" fmla="*/ 2868461 w 7847555"/>
              <a:gd name="connsiteY9" fmla="*/ 1371137 h 1872475"/>
              <a:gd name="connsiteX10" fmla="*/ 3544866 w 7847555"/>
              <a:gd name="connsiteY10" fmla="*/ 732310 h 1872475"/>
              <a:gd name="connsiteX11" fmla="*/ 4058433 w 7847555"/>
              <a:gd name="connsiteY11" fmla="*/ 531893 h 1872475"/>
              <a:gd name="connsiteX12" fmla="*/ 4534422 w 7847555"/>
              <a:gd name="connsiteY12" fmla="*/ 1045461 h 1872475"/>
              <a:gd name="connsiteX13" fmla="*/ 5035463 w 7847555"/>
              <a:gd name="connsiteY13" fmla="*/ 268847 h 1872475"/>
              <a:gd name="connsiteX14" fmla="*/ 5887233 w 7847555"/>
              <a:gd name="connsiteY14" fmla="*/ 5800 h 1872475"/>
              <a:gd name="connsiteX15" fmla="*/ 6402904 w 7847555"/>
              <a:gd name="connsiteY15" fmla="*/ 476478 h 1872475"/>
              <a:gd name="connsiteX16" fmla="*/ 6798526 w 7847555"/>
              <a:gd name="connsiteY16" fmla="*/ 464954 h 1872475"/>
              <a:gd name="connsiteX17" fmla="*/ 7317304 w 7847555"/>
              <a:gd name="connsiteY17" fmla="*/ 757161 h 1872475"/>
              <a:gd name="connsiteX18" fmla="*/ 7803715 w 7847555"/>
              <a:gd name="connsiteY18" fmla="*/ 1057987 h 1872475"/>
              <a:gd name="connsiteX19" fmla="*/ 7828767 w 7847555"/>
              <a:gd name="connsiteY19" fmla="*/ 1045461 h 1872475"/>
              <a:gd name="connsiteX20" fmla="*/ 7841294 w 7847555"/>
              <a:gd name="connsiteY20" fmla="*/ 1045461 h 1872475"/>
              <a:gd name="connsiteX0" fmla="*/ 0 w 7847555"/>
              <a:gd name="connsiteY0" fmla="*/ 1771970 h 1872475"/>
              <a:gd name="connsiteX1" fmla="*/ 263047 w 7847555"/>
              <a:gd name="connsiteY1" fmla="*/ 1533976 h 1872475"/>
              <a:gd name="connsiteX2" fmla="*/ 413359 w 7847555"/>
              <a:gd name="connsiteY2" fmla="*/ 1559028 h 1872475"/>
              <a:gd name="connsiteX3" fmla="*/ 626302 w 7847555"/>
              <a:gd name="connsiteY3" fmla="*/ 1872178 h 1872475"/>
              <a:gd name="connsiteX4" fmla="*/ 851770 w 7847555"/>
              <a:gd name="connsiteY4" fmla="*/ 1496398 h 1872475"/>
              <a:gd name="connsiteX5" fmla="*/ 1189973 w 7847555"/>
              <a:gd name="connsiteY5" fmla="*/ 1784496 h 1872475"/>
              <a:gd name="connsiteX6" fmla="*/ 1653436 w 7847555"/>
              <a:gd name="connsiteY6" fmla="*/ 1095565 h 1872475"/>
              <a:gd name="connsiteX7" fmla="*/ 2204581 w 7847555"/>
              <a:gd name="connsiteY7" fmla="*/ 957778 h 1872475"/>
              <a:gd name="connsiteX8" fmla="*/ 2530258 w 7847555"/>
              <a:gd name="connsiteY8" fmla="*/ 1346084 h 1872475"/>
              <a:gd name="connsiteX9" fmla="*/ 2868461 w 7847555"/>
              <a:gd name="connsiteY9" fmla="*/ 1371137 h 1872475"/>
              <a:gd name="connsiteX10" fmla="*/ 3544866 w 7847555"/>
              <a:gd name="connsiteY10" fmla="*/ 732310 h 1872475"/>
              <a:gd name="connsiteX11" fmla="*/ 4058433 w 7847555"/>
              <a:gd name="connsiteY11" fmla="*/ 531893 h 1872475"/>
              <a:gd name="connsiteX12" fmla="*/ 4534422 w 7847555"/>
              <a:gd name="connsiteY12" fmla="*/ 1045461 h 1872475"/>
              <a:gd name="connsiteX13" fmla="*/ 5035463 w 7847555"/>
              <a:gd name="connsiteY13" fmla="*/ 268847 h 1872475"/>
              <a:gd name="connsiteX14" fmla="*/ 5887233 w 7847555"/>
              <a:gd name="connsiteY14" fmla="*/ 5800 h 1872475"/>
              <a:gd name="connsiteX15" fmla="*/ 6402904 w 7847555"/>
              <a:gd name="connsiteY15" fmla="*/ 476478 h 1872475"/>
              <a:gd name="connsiteX16" fmla="*/ 6798526 w 7847555"/>
              <a:gd name="connsiteY16" fmla="*/ 464954 h 1872475"/>
              <a:gd name="connsiteX17" fmla="*/ 7317304 w 7847555"/>
              <a:gd name="connsiteY17" fmla="*/ 757161 h 1872475"/>
              <a:gd name="connsiteX18" fmla="*/ 7803715 w 7847555"/>
              <a:gd name="connsiteY18" fmla="*/ 1057987 h 1872475"/>
              <a:gd name="connsiteX19" fmla="*/ 7828767 w 7847555"/>
              <a:gd name="connsiteY19" fmla="*/ 1045461 h 1872475"/>
              <a:gd name="connsiteX20" fmla="*/ 7841294 w 7847555"/>
              <a:gd name="connsiteY20" fmla="*/ 906472 h 1872475"/>
              <a:gd name="connsiteX0" fmla="*/ 0 w 7847555"/>
              <a:gd name="connsiteY0" fmla="*/ 1771970 h 1872475"/>
              <a:gd name="connsiteX1" fmla="*/ 263047 w 7847555"/>
              <a:gd name="connsiteY1" fmla="*/ 1533976 h 1872475"/>
              <a:gd name="connsiteX2" fmla="*/ 413359 w 7847555"/>
              <a:gd name="connsiteY2" fmla="*/ 1559028 h 1872475"/>
              <a:gd name="connsiteX3" fmla="*/ 626302 w 7847555"/>
              <a:gd name="connsiteY3" fmla="*/ 1872178 h 1872475"/>
              <a:gd name="connsiteX4" fmla="*/ 851770 w 7847555"/>
              <a:gd name="connsiteY4" fmla="*/ 1496398 h 1872475"/>
              <a:gd name="connsiteX5" fmla="*/ 1189973 w 7847555"/>
              <a:gd name="connsiteY5" fmla="*/ 1784496 h 1872475"/>
              <a:gd name="connsiteX6" fmla="*/ 1653436 w 7847555"/>
              <a:gd name="connsiteY6" fmla="*/ 1095565 h 1872475"/>
              <a:gd name="connsiteX7" fmla="*/ 2204581 w 7847555"/>
              <a:gd name="connsiteY7" fmla="*/ 957778 h 1872475"/>
              <a:gd name="connsiteX8" fmla="*/ 2530258 w 7847555"/>
              <a:gd name="connsiteY8" fmla="*/ 1346084 h 1872475"/>
              <a:gd name="connsiteX9" fmla="*/ 2868461 w 7847555"/>
              <a:gd name="connsiteY9" fmla="*/ 1371137 h 1872475"/>
              <a:gd name="connsiteX10" fmla="*/ 3544866 w 7847555"/>
              <a:gd name="connsiteY10" fmla="*/ 732310 h 1872475"/>
              <a:gd name="connsiteX11" fmla="*/ 4058433 w 7847555"/>
              <a:gd name="connsiteY11" fmla="*/ 531893 h 1872475"/>
              <a:gd name="connsiteX12" fmla="*/ 4534422 w 7847555"/>
              <a:gd name="connsiteY12" fmla="*/ 1045461 h 1872475"/>
              <a:gd name="connsiteX13" fmla="*/ 5035463 w 7847555"/>
              <a:gd name="connsiteY13" fmla="*/ 268847 h 1872475"/>
              <a:gd name="connsiteX14" fmla="*/ 5887233 w 7847555"/>
              <a:gd name="connsiteY14" fmla="*/ 5800 h 1872475"/>
              <a:gd name="connsiteX15" fmla="*/ 6402904 w 7847555"/>
              <a:gd name="connsiteY15" fmla="*/ 476478 h 1872475"/>
              <a:gd name="connsiteX16" fmla="*/ 6798526 w 7847555"/>
              <a:gd name="connsiteY16" fmla="*/ 464954 h 1872475"/>
              <a:gd name="connsiteX17" fmla="*/ 7317304 w 7847555"/>
              <a:gd name="connsiteY17" fmla="*/ 757161 h 1872475"/>
              <a:gd name="connsiteX18" fmla="*/ 7803715 w 7847555"/>
              <a:gd name="connsiteY18" fmla="*/ 970204 h 1872475"/>
              <a:gd name="connsiteX19" fmla="*/ 7828767 w 7847555"/>
              <a:gd name="connsiteY19" fmla="*/ 1045461 h 1872475"/>
              <a:gd name="connsiteX20" fmla="*/ 7841294 w 7847555"/>
              <a:gd name="connsiteY20" fmla="*/ 906472 h 1872475"/>
              <a:gd name="connsiteX0" fmla="*/ 0 w 7863240"/>
              <a:gd name="connsiteY0" fmla="*/ 1771970 h 1872475"/>
              <a:gd name="connsiteX1" fmla="*/ 263047 w 7863240"/>
              <a:gd name="connsiteY1" fmla="*/ 1533976 h 1872475"/>
              <a:gd name="connsiteX2" fmla="*/ 413359 w 7863240"/>
              <a:gd name="connsiteY2" fmla="*/ 1559028 h 1872475"/>
              <a:gd name="connsiteX3" fmla="*/ 626302 w 7863240"/>
              <a:gd name="connsiteY3" fmla="*/ 1872178 h 1872475"/>
              <a:gd name="connsiteX4" fmla="*/ 851770 w 7863240"/>
              <a:gd name="connsiteY4" fmla="*/ 1496398 h 1872475"/>
              <a:gd name="connsiteX5" fmla="*/ 1189973 w 7863240"/>
              <a:gd name="connsiteY5" fmla="*/ 1784496 h 1872475"/>
              <a:gd name="connsiteX6" fmla="*/ 1653436 w 7863240"/>
              <a:gd name="connsiteY6" fmla="*/ 1095565 h 1872475"/>
              <a:gd name="connsiteX7" fmla="*/ 2204581 w 7863240"/>
              <a:gd name="connsiteY7" fmla="*/ 957778 h 1872475"/>
              <a:gd name="connsiteX8" fmla="*/ 2530258 w 7863240"/>
              <a:gd name="connsiteY8" fmla="*/ 1346084 h 1872475"/>
              <a:gd name="connsiteX9" fmla="*/ 2868461 w 7863240"/>
              <a:gd name="connsiteY9" fmla="*/ 1371137 h 1872475"/>
              <a:gd name="connsiteX10" fmla="*/ 3544866 w 7863240"/>
              <a:gd name="connsiteY10" fmla="*/ 732310 h 1872475"/>
              <a:gd name="connsiteX11" fmla="*/ 4058433 w 7863240"/>
              <a:gd name="connsiteY11" fmla="*/ 531893 h 1872475"/>
              <a:gd name="connsiteX12" fmla="*/ 4534422 w 7863240"/>
              <a:gd name="connsiteY12" fmla="*/ 1045461 h 1872475"/>
              <a:gd name="connsiteX13" fmla="*/ 5035463 w 7863240"/>
              <a:gd name="connsiteY13" fmla="*/ 268847 h 1872475"/>
              <a:gd name="connsiteX14" fmla="*/ 5887233 w 7863240"/>
              <a:gd name="connsiteY14" fmla="*/ 5800 h 1872475"/>
              <a:gd name="connsiteX15" fmla="*/ 6402904 w 7863240"/>
              <a:gd name="connsiteY15" fmla="*/ 476478 h 1872475"/>
              <a:gd name="connsiteX16" fmla="*/ 6798526 w 7863240"/>
              <a:gd name="connsiteY16" fmla="*/ 464954 h 1872475"/>
              <a:gd name="connsiteX17" fmla="*/ 7317304 w 7863240"/>
              <a:gd name="connsiteY17" fmla="*/ 757161 h 1872475"/>
              <a:gd name="connsiteX18" fmla="*/ 7803715 w 7863240"/>
              <a:gd name="connsiteY18" fmla="*/ 970204 h 1872475"/>
              <a:gd name="connsiteX19" fmla="*/ 7828767 w 7863240"/>
              <a:gd name="connsiteY19" fmla="*/ 1045461 h 1872475"/>
              <a:gd name="connsiteX20" fmla="*/ 7863240 w 7863240"/>
              <a:gd name="connsiteY20" fmla="*/ 1023515 h 1872475"/>
              <a:gd name="connsiteX0" fmla="*/ 0 w 7847555"/>
              <a:gd name="connsiteY0" fmla="*/ 1771970 h 1872475"/>
              <a:gd name="connsiteX1" fmla="*/ 263047 w 7847555"/>
              <a:gd name="connsiteY1" fmla="*/ 1533976 h 1872475"/>
              <a:gd name="connsiteX2" fmla="*/ 413359 w 7847555"/>
              <a:gd name="connsiteY2" fmla="*/ 1559028 h 1872475"/>
              <a:gd name="connsiteX3" fmla="*/ 626302 w 7847555"/>
              <a:gd name="connsiteY3" fmla="*/ 1872178 h 1872475"/>
              <a:gd name="connsiteX4" fmla="*/ 851770 w 7847555"/>
              <a:gd name="connsiteY4" fmla="*/ 1496398 h 1872475"/>
              <a:gd name="connsiteX5" fmla="*/ 1189973 w 7847555"/>
              <a:gd name="connsiteY5" fmla="*/ 1784496 h 1872475"/>
              <a:gd name="connsiteX6" fmla="*/ 1653436 w 7847555"/>
              <a:gd name="connsiteY6" fmla="*/ 1095565 h 1872475"/>
              <a:gd name="connsiteX7" fmla="*/ 2204581 w 7847555"/>
              <a:gd name="connsiteY7" fmla="*/ 957778 h 1872475"/>
              <a:gd name="connsiteX8" fmla="*/ 2530258 w 7847555"/>
              <a:gd name="connsiteY8" fmla="*/ 1346084 h 1872475"/>
              <a:gd name="connsiteX9" fmla="*/ 2868461 w 7847555"/>
              <a:gd name="connsiteY9" fmla="*/ 1371137 h 1872475"/>
              <a:gd name="connsiteX10" fmla="*/ 3544866 w 7847555"/>
              <a:gd name="connsiteY10" fmla="*/ 732310 h 1872475"/>
              <a:gd name="connsiteX11" fmla="*/ 4058433 w 7847555"/>
              <a:gd name="connsiteY11" fmla="*/ 531893 h 1872475"/>
              <a:gd name="connsiteX12" fmla="*/ 4534422 w 7847555"/>
              <a:gd name="connsiteY12" fmla="*/ 1045461 h 1872475"/>
              <a:gd name="connsiteX13" fmla="*/ 5035463 w 7847555"/>
              <a:gd name="connsiteY13" fmla="*/ 268847 h 1872475"/>
              <a:gd name="connsiteX14" fmla="*/ 5887233 w 7847555"/>
              <a:gd name="connsiteY14" fmla="*/ 5800 h 1872475"/>
              <a:gd name="connsiteX15" fmla="*/ 6402904 w 7847555"/>
              <a:gd name="connsiteY15" fmla="*/ 476478 h 1872475"/>
              <a:gd name="connsiteX16" fmla="*/ 6798526 w 7847555"/>
              <a:gd name="connsiteY16" fmla="*/ 464954 h 1872475"/>
              <a:gd name="connsiteX17" fmla="*/ 7317304 w 7847555"/>
              <a:gd name="connsiteY17" fmla="*/ 757161 h 1872475"/>
              <a:gd name="connsiteX18" fmla="*/ 7803715 w 7847555"/>
              <a:gd name="connsiteY18" fmla="*/ 970204 h 1872475"/>
              <a:gd name="connsiteX19" fmla="*/ 7828767 w 7847555"/>
              <a:gd name="connsiteY19" fmla="*/ 1045461 h 1872475"/>
              <a:gd name="connsiteX20" fmla="*/ 7833979 w 7847555"/>
              <a:gd name="connsiteY20" fmla="*/ 994254 h 1872475"/>
              <a:gd name="connsiteX0" fmla="*/ 0 w 7839393"/>
              <a:gd name="connsiteY0" fmla="*/ 1771970 h 1872475"/>
              <a:gd name="connsiteX1" fmla="*/ 263047 w 7839393"/>
              <a:gd name="connsiteY1" fmla="*/ 1533976 h 1872475"/>
              <a:gd name="connsiteX2" fmla="*/ 413359 w 7839393"/>
              <a:gd name="connsiteY2" fmla="*/ 1559028 h 1872475"/>
              <a:gd name="connsiteX3" fmla="*/ 626302 w 7839393"/>
              <a:gd name="connsiteY3" fmla="*/ 1872178 h 1872475"/>
              <a:gd name="connsiteX4" fmla="*/ 851770 w 7839393"/>
              <a:gd name="connsiteY4" fmla="*/ 1496398 h 1872475"/>
              <a:gd name="connsiteX5" fmla="*/ 1189973 w 7839393"/>
              <a:gd name="connsiteY5" fmla="*/ 1784496 h 1872475"/>
              <a:gd name="connsiteX6" fmla="*/ 1653436 w 7839393"/>
              <a:gd name="connsiteY6" fmla="*/ 1095565 h 1872475"/>
              <a:gd name="connsiteX7" fmla="*/ 2204581 w 7839393"/>
              <a:gd name="connsiteY7" fmla="*/ 957778 h 1872475"/>
              <a:gd name="connsiteX8" fmla="*/ 2530258 w 7839393"/>
              <a:gd name="connsiteY8" fmla="*/ 1346084 h 1872475"/>
              <a:gd name="connsiteX9" fmla="*/ 2868461 w 7839393"/>
              <a:gd name="connsiteY9" fmla="*/ 1371137 h 1872475"/>
              <a:gd name="connsiteX10" fmla="*/ 3544866 w 7839393"/>
              <a:gd name="connsiteY10" fmla="*/ 732310 h 1872475"/>
              <a:gd name="connsiteX11" fmla="*/ 4058433 w 7839393"/>
              <a:gd name="connsiteY11" fmla="*/ 531893 h 1872475"/>
              <a:gd name="connsiteX12" fmla="*/ 4534422 w 7839393"/>
              <a:gd name="connsiteY12" fmla="*/ 1045461 h 1872475"/>
              <a:gd name="connsiteX13" fmla="*/ 5035463 w 7839393"/>
              <a:gd name="connsiteY13" fmla="*/ 268847 h 1872475"/>
              <a:gd name="connsiteX14" fmla="*/ 5887233 w 7839393"/>
              <a:gd name="connsiteY14" fmla="*/ 5800 h 1872475"/>
              <a:gd name="connsiteX15" fmla="*/ 6402904 w 7839393"/>
              <a:gd name="connsiteY15" fmla="*/ 476478 h 1872475"/>
              <a:gd name="connsiteX16" fmla="*/ 6798526 w 7839393"/>
              <a:gd name="connsiteY16" fmla="*/ 464954 h 1872475"/>
              <a:gd name="connsiteX17" fmla="*/ 7317304 w 7839393"/>
              <a:gd name="connsiteY17" fmla="*/ 757161 h 1872475"/>
              <a:gd name="connsiteX18" fmla="*/ 7803715 w 7839393"/>
              <a:gd name="connsiteY18" fmla="*/ 970204 h 1872475"/>
              <a:gd name="connsiteX19" fmla="*/ 7806821 w 7839393"/>
              <a:gd name="connsiteY19" fmla="*/ 1001570 h 1872475"/>
              <a:gd name="connsiteX20" fmla="*/ 7833979 w 7839393"/>
              <a:gd name="connsiteY20" fmla="*/ 994254 h 1872475"/>
              <a:gd name="connsiteX0" fmla="*/ 0 w 7838310"/>
              <a:gd name="connsiteY0" fmla="*/ 1771970 h 1872475"/>
              <a:gd name="connsiteX1" fmla="*/ 263047 w 7838310"/>
              <a:gd name="connsiteY1" fmla="*/ 1533976 h 1872475"/>
              <a:gd name="connsiteX2" fmla="*/ 413359 w 7838310"/>
              <a:gd name="connsiteY2" fmla="*/ 1559028 h 1872475"/>
              <a:gd name="connsiteX3" fmla="*/ 626302 w 7838310"/>
              <a:gd name="connsiteY3" fmla="*/ 1872178 h 1872475"/>
              <a:gd name="connsiteX4" fmla="*/ 851770 w 7838310"/>
              <a:gd name="connsiteY4" fmla="*/ 1496398 h 1872475"/>
              <a:gd name="connsiteX5" fmla="*/ 1189973 w 7838310"/>
              <a:gd name="connsiteY5" fmla="*/ 1784496 h 1872475"/>
              <a:gd name="connsiteX6" fmla="*/ 1653436 w 7838310"/>
              <a:gd name="connsiteY6" fmla="*/ 1095565 h 1872475"/>
              <a:gd name="connsiteX7" fmla="*/ 2204581 w 7838310"/>
              <a:gd name="connsiteY7" fmla="*/ 957778 h 1872475"/>
              <a:gd name="connsiteX8" fmla="*/ 2530258 w 7838310"/>
              <a:gd name="connsiteY8" fmla="*/ 1346084 h 1872475"/>
              <a:gd name="connsiteX9" fmla="*/ 2868461 w 7838310"/>
              <a:gd name="connsiteY9" fmla="*/ 1371137 h 1872475"/>
              <a:gd name="connsiteX10" fmla="*/ 3544866 w 7838310"/>
              <a:gd name="connsiteY10" fmla="*/ 732310 h 1872475"/>
              <a:gd name="connsiteX11" fmla="*/ 4058433 w 7838310"/>
              <a:gd name="connsiteY11" fmla="*/ 531893 h 1872475"/>
              <a:gd name="connsiteX12" fmla="*/ 4534422 w 7838310"/>
              <a:gd name="connsiteY12" fmla="*/ 1045461 h 1872475"/>
              <a:gd name="connsiteX13" fmla="*/ 5035463 w 7838310"/>
              <a:gd name="connsiteY13" fmla="*/ 268847 h 1872475"/>
              <a:gd name="connsiteX14" fmla="*/ 5887233 w 7838310"/>
              <a:gd name="connsiteY14" fmla="*/ 5800 h 1872475"/>
              <a:gd name="connsiteX15" fmla="*/ 6402904 w 7838310"/>
              <a:gd name="connsiteY15" fmla="*/ 476478 h 1872475"/>
              <a:gd name="connsiteX16" fmla="*/ 6798526 w 7838310"/>
              <a:gd name="connsiteY16" fmla="*/ 464954 h 1872475"/>
              <a:gd name="connsiteX17" fmla="*/ 7331934 w 7838310"/>
              <a:gd name="connsiteY17" fmla="*/ 705954 h 1872475"/>
              <a:gd name="connsiteX18" fmla="*/ 7803715 w 7838310"/>
              <a:gd name="connsiteY18" fmla="*/ 970204 h 1872475"/>
              <a:gd name="connsiteX19" fmla="*/ 7806821 w 7838310"/>
              <a:gd name="connsiteY19" fmla="*/ 1001570 h 1872475"/>
              <a:gd name="connsiteX20" fmla="*/ 7833979 w 7838310"/>
              <a:gd name="connsiteY20" fmla="*/ 994254 h 1872475"/>
              <a:gd name="connsiteX0" fmla="*/ 0 w 7838310"/>
              <a:gd name="connsiteY0" fmla="*/ 1771970 h 1872475"/>
              <a:gd name="connsiteX1" fmla="*/ 263047 w 7838310"/>
              <a:gd name="connsiteY1" fmla="*/ 1533976 h 1872475"/>
              <a:gd name="connsiteX2" fmla="*/ 413359 w 7838310"/>
              <a:gd name="connsiteY2" fmla="*/ 1559028 h 1872475"/>
              <a:gd name="connsiteX3" fmla="*/ 626302 w 7838310"/>
              <a:gd name="connsiteY3" fmla="*/ 1872178 h 1872475"/>
              <a:gd name="connsiteX4" fmla="*/ 851770 w 7838310"/>
              <a:gd name="connsiteY4" fmla="*/ 1496398 h 1872475"/>
              <a:gd name="connsiteX5" fmla="*/ 1189973 w 7838310"/>
              <a:gd name="connsiteY5" fmla="*/ 1784496 h 1872475"/>
              <a:gd name="connsiteX6" fmla="*/ 1653436 w 7838310"/>
              <a:gd name="connsiteY6" fmla="*/ 1095565 h 1872475"/>
              <a:gd name="connsiteX7" fmla="*/ 2204581 w 7838310"/>
              <a:gd name="connsiteY7" fmla="*/ 957778 h 1872475"/>
              <a:gd name="connsiteX8" fmla="*/ 2530258 w 7838310"/>
              <a:gd name="connsiteY8" fmla="*/ 1346084 h 1872475"/>
              <a:gd name="connsiteX9" fmla="*/ 2868461 w 7838310"/>
              <a:gd name="connsiteY9" fmla="*/ 1371137 h 1872475"/>
              <a:gd name="connsiteX10" fmla="*/ 3544866 w 7838310"/>
              <a:gd name="connsiteY10" fmla="*/ 732310 h 1872475"/>
              <a:gd name="connsiteX11" fmla="*/ 4058433 w 7838310"/>
              <a:gd name="connsiteY11" fmla="*/ 531893 h 1872475"/>
              <a:gd name="connsiteX12" fmla="*/ 4534422 w 7838310"/>
              <a:gd name="connsiteY12" fmla="*/ 1045461 h 1872475"/>
              <a:gd name="connsiteX13" fmla="*/ 5035463 w 7838310"/>
              <a:gd name="connsiteY13" fmla="*/ 268847 h 1872475"/>
              <a:gd name="connsiteX14" fmla="*/ 5887233 w 7838310"/>
              <a:gd name="connsiteY14" fmla="*/ 5800 h 1872475"/>
              <a:gd name="connsiteX15" fmla="*/ 6402904 w 7838310"/>
              <a:gd name="connsiteY15" fmla="*/ 476478 h 1872475"/>
              <a:gd name="connsiteX16" fmla="*/ 6798526 w 7838310"/>
              <a:gd name="connsiteY16" fmla="*/ 464954 h 1872475"/>
              <a:gd name="connsiteX17" fmla="*/ 7331934 w 7838310"/>
              <a:gd name="connsiteY17" fmla="*/ 705954 h 1872475"/>
              <a:gd name="connsiteX18" fmla="*/ 7803715 w 7838310"/>
              <a:gd name="connsiteY18" fmla="*/ 970204 h 1872475"/>
              <a:gd name="connsiteX19" fmla="*/ 7806821 w 7838310"/>
              <a:gd name="connsiteY19" fmla="*/ 1001570 h 1872475"/>
              <a:gd name="connsiteX20" fmla="*/ 7833979 w 7838310"/>
              <a:gd name="connsiteY20" fmla="*/ 994254 h 1872475"/>
              <a:gd name="connsiteX0" fmla="*/ 0 w 7838310"/>
              <a:gd name="connsiteY0" fmla="*/ 1771970 h 1872475"/>
              <a:gd name="connsiteX1" fmla="*/ 263047 w 7838310"/>
              <a:gd name="connsiteY1" fmla="*/ 1533976 h 1872475"/>
              <a:gd name="connsiteX2" fmla="*/ 413359 w 7838310"/>
              <a:gd name="connsiteY2" fmla="*/ 1559028 h 1872475"/>
              <a:gd name="connsiteX3" fmla="*/ 626302 w 7838310"/>
              <a:gd name="connsiteY3" fmla="*/ 1872178 h 1872475"/>
              <a:gd name="connsiteX4" fmla="*/ 851770 w 7838310"/>
              <a:gd name="connsiteY4" fmla="*/ 1496398 h 1872475"/>
              <a:gd name="connsiteX5" fmla="*/ 1189973 w 7838310"/>
              <a:gd name="connsiteY5" fmla="*/ 1784496 h 1872475"/>
              <a:gd name="connsiteX6" fmla="*/ 1653436 w 7838310"/>
              <a:gd name="connsiteY6" fmla="*/ 1095565 h 1872475"/>
              <a:gd name="connsiteX7" fmla="*/ 2204581 w 7838310"/>
              <a:gd name="connsiteY7" fmla="*/ 957778 h 1872475"/>
              <a:gd name="connsiteX8" fmla="*/ 2530258 w 7838310"/>
              <a:gd name="connsiteY8" fmla="*/ 1346084 h 1872475"/>
              <a:gd name="connsiteX9" fmla="*/ 2868461 w 7838310"/>
              <a:gd name="connsiteY9" fmla="*/ 1371137 h 1872475"/>
              <a:gd name="connsiteX10" fmla="*/ 3544866 w 7838310"/>
              <a:gd name="connsiteY10" fmla="*/ 732310 h 1872475"/>
              <a:gd name="connsiteX11" fmla="*/ 4058433 w 7838310"/>
              <a:gd name="connsiteY11" fmla="*/ 531893 h 1872475"/>
              <a:gd name="connsiteX12" fmla="*/ 4534422 w 7838310"/>
              <a:gd name="connsiteY12" fmla="*/ 1045461 h 1872475"/>
              <a:gd name="connsiteX13" fmla="*/ 5035463 w 7838310"/>
              <a:gd name="connsiteY13" fmla="*/ 268847 h 1872475"/>
              <a:gd name="connsiteX14" fmla="*/ 5887233 w 7838310"/>
              <a:gd name="connsiteY14" fmla="*/ 5800 h 1872475"/>
              <a:gd name="connsiteX15" fmla="*/ 6402904 w 7838310"/>
              <a:gd name="connsiteY15" fmla="*/ 476478 h 1872475"/>
              <a:gd name="connsiteX16" fmla="*/ 6798526 w 7838310"/>
              <a:gd name="connsiteY16" fmla="*/ 464954 h 1872475"/>
              <a:gd name="connsiteX17" fmla="*/ 7331934 w 7838310"/>
              <a:gd name="connsiteY17" fmla="*/ 705954 h 1872475"/>
              <a:gd name="connsiteX18" fmla="*/ 7803715 w 7838310"/>
              <a:gd name="connsiteY18" fmla="*/ 970204 h 1872475"/>
              <a:gd name="connsiteX19" fmla="*/ 7806821 w 7838310"/>
              <a:gd name="connsiteY19" fmla="*/ 1001570 h 1872475"/>
              <a:gd name="connsiteX20" fmla="*/ 7833979 w 7838310"/>
              <a:gd name="connsiteY20" fmla="*/ 994254 h 1872475"/>
              <a:gd name="connsiteX0" fmla="*/ 0 w 7838310"/>
              <a:gd name="connsiteY0" fmla="*/ 1771970 h 1872475"/>
              <a:gd name="connsiteX1" fmla="*/ 263047 w 7838310"/>
              <a:gd name="connsiteY1" fmla="*/ 1533976 h 1872475"/>
              <a:gd name="connsiteX2" fmla="*/ 413359 w 7838310"/>
              <a:gd name="connsiteY2" fmla="*/ 1559028 h 1872475"/>
              <a:gd name="connsiteX3" fmla="*/ 626302 w 7838310"/>
              <a:gd name="connsiteY3" fmla="*/ 1872178 h 1872475"/>
              <a:gd name="connsiteX4" fmla="*/ 851770 w 7838310"/>
              <a:gd name="connsiteY4" fmla="*/ 1496398 h 1872475"/>
              <a:gd name="connsiteX5" fmla="*/ 1189973 w 7838310"/>
              <a:gd name="connsiteY5" fmla="*/ 1784496 h 1872475"/>
              <a:gd name="connsiteX6" fmla="*/ 1653436 w 7838310"/>
              <a:gd name="connsiteY6" fmla="*/ 1095565 h 1872475"/>
              <a:gd name="connsiteX7" fmla="*/ 2204581 w 7838310"/>
              <a:gd name="connsiteY7" fmla="*/ 957778 h 1872475"/>
              <a:gd name="connsiteX8" fmla="*/ 2530258 w 7838310"/>
              <a:gd name="connsiteY8" fmla="*/ 1346084 h 1872475"/>
              <a:gd name="connsiteX9" fmla="*/ 2868461 w 7838310"/>
              <a:gd name="connsiteY9" fmla="*/ 1371137 h 1872475"/>
              <a:gd name="connsiteX10" fmla="*/ 3544866 w 7838310"/>
              <a:gd name="connsiteY10" fmla="*/ 732310 h 1872475"/>
              <a:gd name="connsiteX11" fmla="*/ 4058433 w 7838310"/>
              <a:gd name="connsiteY11" fmla="*/ 531893 h 1872475"/>
              <a:gd name="connsiteX12" fmla="*/ 4534422 w 7838310"/>
              <a:gd name="connsiteY12" fmla="*/ 1045461 h 1872475"/>
              <a:gd name="connsiteX13" fmla="*/ 5035463 w 7838310"/>
              <a:gd name="connsiteY13" fmla="*/ 268847 h 1872475"/>
              <a:gd name="connsiteX14" fmla="*/ 5887233 w 7838310"/>
              <a:gd name="connsiteY14" fmla="*/ 5800 h 1872475"/>
              <a:gd name="connsiteX15" fmla="*/ 6402904 w 7838310"/>
              <a:gd name="connsiteY15" fmla="*/ 476478 h 1872475"/>
              <a:gd name="connsiteX16" fmla="*/ 6798526 w 7838310"/>
              <a:gd name="connsiteY16" fmla="*/ 464954 h 1872475"/>
              <a:gd name="connsiteX17" fmla="*/ 7331934 w 7838310"/>
              <a:gd name="connsiteY17" fmla="*/ 705954 h 1872475"/>
              <a:gd name="connsiteX18" fmla="*/ 7803715 w 7838310"/>
              <a:gd name="connsiteY18" fmla="*/ 970204 h 1872475"/>
              <a:gd name="connsiteX19" fmla="*/ 7806821 w 7838310"/>
              <a:gd name="connsiteY19" fmla="*/ 1001570 h 1872475"/>
              <a:gd name="connsiteX20" fmla="*/ 7833979 w 7838310"/>
              <a:gd name="connsiteY20" fmla="*/ 891841 h 1872475"/>
              <a:gd name="connsiteX0" fmla="*/ 0 w 7833979"/>
              <a:gd name="connsiteY0" fmla="*/ 1771970 h 1872475"/>
              <a:gd name="connsiteX1" fmla="*/ 263047 w 7833979"/>
              <a:gd name="connsiteY1" fmla="*/ 1533976 h 1872475"/>
              <a:gd name="connsiteX2" fmla="*/ 413359 w 7833979"/>
              <a:gd name="connsiteY2" fmla="*/ 1559028 h 1872475"/>
              <a:gd name="connsiteX3" fmla="*/ 626302 w 7833979"/>
              <a:gd name="connsiteY3" fmla="*/ 1872178 h 1872475"/>
              <a:gd name="connsiteX4" fmla="*/ 851770 w 7833979"/>
              <a:gd name="connsiteY4" fmla="*/ 1496398 h 1872475"/>
              <a:gd name="connsiteX5" fmla="*/ 1189973 w 7833979"/>
              <a:gd name="connsiteY5" fmla="*/ 1784496 h 1872475"/>
              <a:gd name="connsiteX6" fmla="*/ 1653436 w 7833979"/>
              <a:gd name="connsiteY6" fmla="*/ 1095565 h 1872475"/>
              <a:gd name="connsiteX7" fmla="*/ 2204581 w 7833979"/>
              <a:gd name="connsiteY7" fmla="*/ 957778 h 1872475"/>
              <a:gd name="connsiteX8" fmla="*/ 2530258 w 7833979"/>
              <a:gd name="connsiteY8" fmla="*/ 1346084 h 1872475"/>
              <a:gd name="connsiteX9" fmla="*/ 2868461 w 7833979"/>
              <a:gd name="connsiteY9" fmla="*/ 1371137 h 1872475"/>
              <a:gd name="connsiteX10" fmla="*/ 3544866 w 7833979"/>
              <a:gd name="connsiteY10" fmla="*/ 732310 h 1872475"/>
              <a:gd name="connsiteX11" fmla="*/ 4058433 w 7833979"/>
              <a:gd name="connsiteY11" fmla="*/ 531893 h 1872475"/>
              <a:gd name="connsiteX12" fmla="*/ 4534422 w 7833979"/>
              <a:gd name="connsiteY12" fmla="*/ 1045461 h 1872475"/>
              <a:gd name="connsiteX13" fmla="*/ 5035463 w 7833979"/>
              <a:gd name="connsiteY13" fmla="*/ 268847 h 1872475"/>
              <a:gd name="connsiteX14" fmla="*/ 5887233 w 7833979"/>
              <a:gd name="connsiteY14" fmla="*/ 5800 h 1872475"/>
              <a:gd name="connsiteX15" fmla="*/ 6402904 w 7833979"/>
              <a:gd name="connsiteY15" fmla="*/ 476478 h 1872475"/>
              <a:gd name="connsiteX16" fmla="*/ 6798526 w 7833979"/>
              <a:gd name="connsiteY16" fmla="*/ 464954 h 1872475"/>
              <a:gd name="connsiteX17" fmla="*/ 7331934 w 7833979"/>
              <a:gd name="connsiteY17" fmla="*/ 705954 h 1872475"/>
              <a:gd name="connsiteX18" fmla="*/ 7759823 w 7833979"/>
              <a:gd name="connsiteY18" fmla="*/ 875106 h 1872475"/>
              <a:gd name="connsiteX19" fmla="*/ 7806821 w 7833979"/>
              <a:gd name="connsiteY19" fmla="*/ 1001570 h 1872475"/>
              <a:gd name="connsiteX20" fmla="*/ 7833979 w 7833979"/>
              <a:gd name="connsiteY20" fmla="*/ 891841 h 1872475"/>
              <a:gd name="connsiteX0" fmla="*/ 0 w 7833979"/>
              <a:gd name="connsiteY0" fmla="*/ 1771970 h 1872475"/>
              <a:gd name="connsiteX1" fmla="*/ 263047 w 7833979"/>
              <a:gd name="connsiteY1" fmla="*/ 1533976 h 1872475"/>
              <a:gd name="connsiteX2" fmla="*/ 413359 w 7833979"/>
              <a:gd name="connsiteY2" fmla="*/ 1559028 h 1872475"/>
              <a:gd name="connsiteX3" fmla="*/ 626302 w 7833979"/>
              <a:gd name="connsiteY3" fmla="*/ 1872178 h 1872475"/>
              <a:gd name="connsiteX4" fmla="*/ 851770 w 7833979"/>
              <a:gd name="connsiteY4" fmla="*/ 1496398 h 1872475"/>
              <a:gd name="connsiteX5" fmla="*/ 1189973 w 7833979"/>
              <a:gd name="connsiteY5" fmla="*/ 1784496 h 1872475"/>
              <a:gd name="connsiteX6" fmla="*/ 1653436 w 7833979"/>
              <a:gd name="connsiteY6" fmla="*/ 1095565 h 1872475"/>
              <a:gd name="connsiteX7" fmla="*/ 2204581 w 7833979"/>
              <a:gd name="connsiteY7" fmla="*/ 957778 h 1872475"/>
              <a:gd name="connsiteX8" fmla="*/ 2530258 w 7833979"/>
              <a:gd name="connsiteY8" fmla="*/ 1346084 h 1872475"/>
              <a:gd name="connsiteX9" fmla="*/ 2868461 w 7833979"/>
              <a:gd name="connsiteY9" fmla="*/ 1371137 h 1872475"/>
              <a:gd name="connsiteX10" fmla="*/ 3544866 w 7833979"/>
              <a:gd name="connsiteY10" fmla="*/ 732310 h 1872475"/>
              <a:gd name="connsiteX11" fmla="*/ 4058433 w 7833979"/>
              <a:gd name="connsiteY11" fmla="*/ 531893 h 1872475"/>
              <a:gd name="connsiteX12" fmla="*/ 4534422 w 7833979"/>
              <a:gd name="connsiteY12" fmla="*/ 1045461 h 1872475"/>
              <a:gd name="connsiteX13" fmla="*/ 5035463 w 7833979"/>
              <a:gd name="connsiteY13" fmla="*/ 268847 h 1872475"/>
              <a:gd name="connsiteX14" fmla="*/ 5887233 w 7833979"/>
              <a:gd name="connsiteY14" fmla="*/ 5800 h 1872475"/>
              <a:gd name="connsiteX15" fmla="*/ 6402904 w 7833979"/>
              <a:gd name="connsiteY15" fmla="*/ 476478 h 1872475"/>
              <a:gd name="connsiteX16" fmla="*/ 6798526 w 7833979"/>
              <a:gd name="connsiteY16" fmla="*/ 464954 h 1872475"/>
              <a:gd name="connsiteX17" fmla="*/ 7331934 w 7833979"/>
              <a:gd name="connsiteY17" fmla="*/ 705954 h 1872475"/>
              <a:gd name="connsiteX18" fmla="*/ 7759823 w 7833979"/>
              <a:gd name="connsiteY18" fmla="*/ 875106 h 1872475"/>
              <a:gd name="connsiteX19" fmla="*/ 7806821 w 7833979"/>
              <a:gd name="connsiteY19" fmla="*/ 921102 h 1872475"/>
              <a:gd name="connsiteX20" fmla="*/ 7833979 w 7833979"/>
              <a:gd name="connsiteY20" fmla="*/ 891841 h 1872475"/>
              <a:gd name="connsiteX0" fmla="*/ 0 w 7833979"/>
              <a:gd name="connsiteY0" fmla="*/ 1771970 h 1872475"/>
              <a:gd name="connsiteX1" fmla="*/ 263047 w 7833979"/>
              <a:gd name="connsiteY1" fmla="*/ 1533976 h 1872475"/>
              <a:gd name="connsiteX2" fmla="*/ 413359 w 7833979"/>
              <a:gd name="connsiteY2" fmla="*/ 1559028 h 1872475"/>
              <a:gd name="connsiteX3" fmla="*/ 626302 w 7833979"/>
              <a:gd name="connsiteY3" fmla="*/ 1872178 h 1872475"/>
              <a:gd name="connsiteX4" fmla="*/ 851770 w 7833979"/>
              <a:gd name="connsiteY4" fmla="*/ 1496398 h 1872475"/>
              <a:gd name="connsiteX5" fmla="*/ 1189973 w 7833979"/>
              <a:gd name="connsiteY5" fmla="*/ 1784496 h 1872475"/>
              <a:gd name="connsiteX6" fmla="*/ 1653436 w 7833979"/>
              <a:gd name="connsiteY6" fmla="*/ 1095565 h 1872475"/>
              <a:gd name="connsiteX7" fmla="*/ 2204581 w 7833979"/>
              <a:gd name="connsiteY7" fmla="*/ 957778 h 1872475"/>
              <a:gd name="connsiteX8" fmla="*/ 2530258 w 7833979"/>
              <a:gd name="connsiteY8" fmla="*/ 1346084 h 1872475"/>
              <a:gd name="connsiteX9" fmla="*/ 2868461 w 7833979"/>
              <a:gd name="connsiteY9" fmla="*/ 1371137 h 1872475"/>
              <a:gd name="connsiteX10" fmla="*/ 3544866 w 7833979"/>
              <a:gd name="connsiteY10" fmla="*/ 732310 h 1872475"/>
              <a:gd name="connsiteX11" fmla="*/ 4058433 w 7833979"/>
              <a:gd name="connsiteY11" fmla="*/ 531893 h 1872475"/>
              <a:gd name="connsiteX12" fmla="*/ 4534422 w 7833979"/>
              <a:gd name="connsiteY12" fmla="*/ 1045461 h 1872475"/>
              <a:gd name="connsiteX13" fmla="*/ 5035463 w 7833979"/>
              <a:gd name="connsiteY13" fmla="*/ 268847 h 1872475"/>
              <a:gd name="connsiteX14" fmla="*/ 5887233 w 7833979"/>
              <a:gd name="connsiteY14" fmla="*/ 5800 h 1872475"/>
              <a:gd name="connsiteX15" fmla="*/ 6402904 w 7833979"/>
              <a:gd name="connsiteY15" fmla="*/ 476478 h 1872475"/>
              <a:gd name="connsiteX16" fmla="*/ 6798526 w 7833979"/>
              <a:gd name="connsiteY16" fmla="*/ 464954 h 1872475"/>
              <a:gd name="connsiteX17" fmla="*/ 7331934 w 7833979"/>
              <a:gd name="connsiteY17" fmla="*/ 705954 h 1872475"/>
              <a:gd name="connsiteX18" fmla="*/ 7759823 w 7833979"/>
              <a:gd name="connsiteY18" fmla="*/ 875106 h 1872475"/>
              <a:gd name="connsiteX19" fmla="*/ 7797153 w 7833979"/>
              <a:gd name="connsiteY19" fmla="*/ 842488 h 1872475"/>
              <a:gd name="connsiteX20" fmla="*/ 7806821 w 7833979"/>
              <a:gd name="connsiteY20" fmla="*/ 921102 h 1872475"/>
              <a:gd name="connsiteX21" fmla="*/ 7833979 w 7833979"/>
              <a:gd name="connsiteY21" fmla="*/ 891841 h 1872475"/>
              <a:gd name="connsiteX0" fmla="*/ 0 w 7841294"/>
              <a:gd name="connsiteY0" fmla="*/ 1771970 h 1872475"/>
              <a:gd name="connsiteX1" fmla="*/ 263047 w 7841294"/>
              <a:gd name="connsiteY1" fmla="*/ 1533976 h 1872475"/>
              <a:gd name="connsiteX2" fmla="*/ 413359 w 7841294"/>
              <a:gd name="connsiteY2" fmla="*/ 1559028 h 1872475"/>
              <a:gd name="connsiteX3" fmla="*/ 626302 w 7841294"/>
              <a:gd name="connsiteY3" fmla="*/ 1872178 h 1872475"/>
              <a:gd name="connsiteX4" fmla="*/ 851770 w 7841294"/>
              <a:gd name="connsiteY4" fmla="*/ 1496398 h 1872475"/>
              <a:gd name="connsiteX5" fmla="*/ 1189973 w 7841294"/>
              <a:gd name="connsiteY5" fmla="*/ 1784496 h 1872475"/>
              <a:gd name="connsiteX6" fmla="*/ 1653436 w 7841294"/>
              <a:gd name="connsiteY6" fmla="*/ 1095565 h 1872475"/>
              <a:gd name="connsiteX7" fmla="*/ 2204581 w 7841294"/>
              <a:gd name="connsiteY7" fmla="*/ 957778 h 1872475"/>
              <a:gd name="connsiteX8" fmla="*/ 2530258 w 7841294"/>
              <a:gd name="connsiteY8" fmla="*/ 1346084 h 1872475"/>
              <a:gd name="connsiteX9" fmla="*/ 2868461 w 7841294"/>
              <a:gd name="connsiteY9" fmla="*/ 1371137 h 1872475"/>
              <a:gd name="connsiteX10" fmla="*/ 3544866 w 7841294"/>
              <a:gd name="connsiteY10" fmla="*/ 732310 h 1872475"/>
              <a:gd name="connsiteX11" fmla="*/ 4058433 w 7841294"/>
              <a:gd name="connsiteY11" fmla="*/ 531893 h 1872475"/>
              <a:gd name="connsiteX12" fmla="*/ 4534422 w 7841294"/>
              <a:gd name="connsiteY12" fmla="*/ 1045461 h 1872475"/>
              <a:gd name="connsiteX13" fmla="*/ 5035463 w 7841294"/>
              <a:gd name="connsiteY13" fmla="*/ 268847 h 1872475"/>
              <a:gd name="connsiteX14" fmla="*/ 5887233 w 7841294"/>
              <a:gd name="connsiteY14" fmla="*/ 5800 h 1872475"/>
              <a:gd name="connsiteX15" fmla="*/ 6402904 w 7841294"/>
              <a:gd name="connsiteY15" fmla="*/ 476478 h 1872475"/>
              <a:gd name="connsiteX16" fmla="*/ 6798526 w 7841294"/>
              <a:gd name="connsiteY16" fmla="*/ 464954 h 1872475"/>
              <a:gd name="connsiteX17" fmla="*/ 7331934 w 7841294"/>
              <a:gd name="connsiteY17" fmla="*/ 705954 h 1872475"/>
              <a:gd name="connsiteX18" fmla="*/ 7759823 w 7841294"/>
              <a:gd name="connsiteY18" fmla="*/ 875106 h 1872475"/>
              <a:gd name="connsiteX19" fmla="*/ 7797153 w 7841294"/>
              <a:gd name="connsiteY19" fmla="*/ 842488 h 1872475"/>
              <a:gd name="connsiteX20" fmla="*/ 7806821 w 7841294"/>
              <a:gd name="connsiteY20" fmla="*/ 921102 h 1872475"/>
              <a:gd name="connsiteX21" fmla="*/ 7841294 w 7841294"/>
              <a:gd name="connsiteY21" fmla="*/ 855265 h 1872475"/>
              <a:gd name="connsiteX0" fmla="*/ 0 w 7841294"/>
              <a:gd name="connsiteY0" fmla="*/ 1771970 h 1872475"/>
              <a:gd name="connsiteX1" fmla="*/ 263047 w 7841294"/>
              <a:gd name="connsiteY1" fmla="*/ 1533976 h 1872475"/>
              <a:gd name="connsiteX2" fmla="*/ 413359 w 7841294"/>
              <a:gd name="connsiteY2" fmla="*/ 1559028 h 1872475"/>
              <a:gd name="connsiteX3" fmla="*/ 626302 w 7841294"/>
              <a:gd name="connsiteY3" fmla="*/ 1872178 h 1872475"/>
              <a:gd name="connsiteX4" fmla="*/ 851770 w 7841294"/>
              <a:gd name="connsiteY4" fmla="*/ 1496398 h 1872475"/>
              <a:gd name="connsiteX5" fmla="*/ 1189973 w 7841294"/>
              <a:gd name="connsiteY5" fmla="*/ 1784496 h 1872475"/>
              <a:gd name="connsiteX6" fmla="*/ 1653436 w 7841294"/>
              <a:gd name="connsiteY6" fmla="*/ 1095565 h 1872475"/>
              <a:gd name="connsiteX7" fmla="*/ 2204581 w 7841294"/>
              <a:gd name="connsiteY7" fmla="*/ 957778 h 1872475"/>
              <a:gd name="connsiteX8" fmla="*/ 2530258 w 7841294"/>
              <a:gd name="connsiteY8" fmla="*/ 1346084 h 1872475"/>
              <a:gd name="connsiteX9" fmla="*/ 2868461 w 7841294"/>
              <a:gd name="connsiteY9" fmla="*/ 1371137 h 1872475"/>
              <a:gd name="connsiteX10" fmla="*/ 3544866 w 7841294"/>
              <a:gd name="connsiteY10" fmla="*/ 732310 h 1872475"/>
              <a:gd name="connsiteX11" fmla="*/ 4058433 w 7841294"/>
              <a:gd name="connsiteY11" fmla="*/ 531893 h 1872475"/>
              <a:gd name="connsiteX12" fmla="*/ 4534422 w 7841294"/>
              <a:gd name="connsiteY12" fmla="*/ 1045461 h 1872475"/>
              <a:gd name="connsiteX13" fmla="*/ 5035463 w 7841294"/>
              <a:gd name="connsiteY13" fmla="*/ 268847 h 1872475"/>
              <a:gd name="connsiteX14" fmla="*/ 5887233 w 7841294"/>
              <a:gd name="connsiteY14" fmla="*/ 5800 h 1872475"/>
              <a:gd name="connsiteX15" fmla="*/ 6402904 w 7841294"/>
              <a:gd name="connsiteY15" fmla="*/ 476478 h 1872475"/>
              <a:gd name="connsiteX16" fmla="*/ 6798526 w 7841294"/>
              <a:gd name="connsiteY16" fmla="*/ 464954 h 1872475"/>
              <a:gd name="connsiteX17" fmla="*/ 7331934 w 7841294"/>
              <a:gd name="connsiteY17" fmla="*/ 705954 h 1872475"/>
              <a:gd name="connsiteX18" fmla="*/ 7759823 w 7841294"/>
              <a:gd name="connsiteY18" fmla="*/ 875106 h 1872475"/>
              <a:gd name="connsiteX19" fmla="*/ 7797153 w 7841294"/>
              <a:gd name="connsiteY19" fmla="*/ 842488 h 1872475"/>
              <a:gd name="connsiteX20" fmla="*/ 7806821 w 7841294"/>
              <a:gd name="connsiteY20" fmla="*/ 840635 h 1872475"/>
              <a:gd name="connsiteX21" fmla="*/ 7841294 w 7841294"/>
              <a:gd name="connsiteY21" fmla="*/ 855265 h 1872475"/>
              <a:gd name="connsiteX0" fmla="*/ 0 w 7848609"/>
              <a:gd name="connsiteY0" fmla="*/ 1771970 h 1872475"/>
              <a:gd name="connsiteX1" fmla="*/ 263047 w 7848609"/>
              <a:gd name="connsiteY1" fmla="*/ 1533976 h 1872475"/>
              <a:gd name="connsiteX2" fmla="*/ 413359 w 7848609"/>
              <a:gd name="connsiteY2" fmla="*/ 1559028 h 1872475"/>
              <a:gd name="connsiteX3" fmla="*/ 626302 w 7848609"/>
              <a:gd name="connsiteY3" fmla="*/ 1872178 h 1872475"/>
              <a:gd name="connsiteX4" fmla="*/ 851770 w 7848609"/>
              <a:gd name="connsiteY4" fmla="*/ 1496398 h 1872475"/>
              <a:gd name="connsiteX5" fmla="*/ 1189973 w 7848609"/>
              <a:gd name="connsiteY5" fmla="*/ 1784496 h 1872475"/>
              <a:gd name="connsiteX6" fmla="*/ 1653436 w 7848609"/>
              <a:gd name="connsiteY6" fmla="*/ 1095565 h 1872475"/>
              <a:gd name="connsiteX7" fmla="*/ 2204581 w 7848609"/>
              <a:gd name="connsiteY7" fmla="*/ 957778 h 1872475"/>
              <a:gd name="connsiteX8" fmla="*/ 2530258 w 7848609"/>
              <a:gd name="connsiteY8" fmla="*/ 1346084 h 1872475"/>
              <a:gd name="connsiteX9" fmla="*/ 2868461 w 7848609"/>
              <a:gd name="connsiteY9" fmla="*/ 1371137 h 1872475"/>
              <a:gd name="connsiteX10" fmla="*/ 3544866 w 7848609"/>
              <a:gd name="connsiteY10" fmla="*/ 732310 h 1872475"/>
              <a:gd name="connsiteX11" fmla="*/ 4058433 w 7848609"/>
              <a:gd name="connsiteY11" fmla="*/ 531893 h 1872475"/>
              <a:gd name="connsiteX12" fmla="*/ 4534422 w 7848609"/>
              <a:gd name="connsiteY12" fmla="*/ 1045461 h 1872475"/>
              <a:gd name="connsiteX13" fmla="*/ 5035463 w 7848609"/>
              <a:gd name="connsiteY13" fmla="*/ 268847 h 1872475"/>
              <a:gd name="connsiteX14" fmla="*/ 5887233 w 7848609"/>
              <a:gd name="connsiteY14" fmla="*/ 5800 h 1872475"/>
              <a:gd name="connsiteX15" fmla="*/ 6402904 w 7848609"/>
              <a:gd name="connsiteY15" fmla="*/ 476478 h 1872475"/>
              <a:gd name="connsiteX16" fmla="*/ 6798526 w 7848609"/>
              <a:gd name="connsiteY16" fmla="*/ 464954 h 1872475"/>
              <a:gd name="connsiteX17" fmla="*/ 7331934 w 7848609"/>
              <a:gd name="connsiteY17" fmla="*/ 705954 h 1872475"/>
              <a:gd name="connsiteX18" fmla="*/ 7759823 w 7848609"/>
              <a:gd name="connsiteY18" fmla="*/ 875106 h 1872475"/>
              <a:gd name="connsiteX19" fmla="*/ 7797153 w 7848609"/>
              <a:gd name="connsiteY19" fmla="*/ 842488 h 1872475"/>
              <a:gd name="connsiteX20" fmla="*/ 7806821 w 7848609"/>
              <a:gd name="connsiteY20" fmla="*/ 840635 h 1872475"/>
              <a:gd name="connsiteX21" fmla="*/ 7848609 w 7848609"/>
              <a:gd name="connsiteY21" fmla="*/ 891841 h 1872475"/>
              <a:gd name="connsiteX0" fmla="*/ 0 w 7848609"/>
              <a:gd name="connsiteY0" fmla="*/ 1771970 h 1872475"/>
              <a:gd name="connsiteX1" fmla="*/ 263047 w 7848609"/>
              <a:gd name="connsiteY1" fmla="*/ 1533976 h 1872475"/>
              <a:gd name="connsiteX2" fmla="*/ 413359 w 7848609"/>
              <a:gd name="connsiteY2" fmla="*/ 1559028 h 1872475"/>
              <a:gd name="connsiteX3" fmla="*/ 626302 w 7848609"/>
              <a:gd name="connsiteY3" fmla="*/ 1872178 h 1872475"/>
              <a:gd name="connsiteX4" fmla="*/ 851770 w 7848609"/>
              <a:gd name="connsiteY4" fmla="*/ 1496398 h 1872475"/>
              <a:gd name="connsiteX5" fmla="*/ 1189973 w 7848609"/>
              <a:gd name="connsiteY5" fmla="*/ 1784496 h 1872475"/>
              <a:gd name="connsiteX6" fmla="*/ 1653436 w 7848609"/>
              <a:gd name="connsiteY6" fmla="*/ 1095565 h 1872475"/>
              <a:gd name="connsiteX7" fmla="*/ 2204581 w 7848609"/>
              <a:gd name="connsiteY7" fmla="*/ 957778 h 1872475"/>
              <a:gd name="connsiteX8" fmla="*/ 2530258 w 7848609"/>
              <a:gd name="connsiteY8" fmla="*/ 1346084 h 1872475"/>
              <a:gd name="connsiteX9" fmla="*/ 2868461 w 7848609"/>
              <a:gd name="connsiteY9" fmla="*/ 1371137 h 1872475"/>
              <a:gd name="connsiteX10" fmla="*/ 3544866 w 7848609"/>
              <a:gd name="connsiteY10" fmla="*/ 732310 h 1872475"/>
              <a:gd name="connsiteX11" fmla="*/ 4058433 w 7848609"/>
              <a:gd name="connsiteY11" fmla="*/ 531893 h 1872475"/>
              <a:gd name="connsiteX12" fmla="*/ 4534422 w 7848609"/>
              <a:gd name="connsiteY12" fmla="*/ 1045461 h 1872475"/>
              <a:gd name="connsiteX13" fmla="*/ 5035463 w 7848609"/>
              <a:gd name="connsiteY13" fmla="*/ 268847 h 1872475"/>
              <a:gd name="connsiteX14" fmla="*/ 5887233 w 7848609"/>
              <a:gd name="connsiteY14" fmla="*/ 5800 h 1872475"/>
              <a:gd name="connsiteX15" fmla="*/ 6402904 w 7848609"/>
              <a:gd name="connsiteY15" fmla="*/ 476478 h 1872475"/>
              <a:gd name="connsiteX16" fmla="*/ 6798526 w 7848609"/>
              <a:gd name="connsiteY16" fmla="*/ 464954 h 1872475"/>
              <a:gd name="connsiteX17" fmla="*/ 7331934 w 7848609"/>
              <a:gd name="connsiteY17" fmla="*/ 705954 h 1872475"/>
              <a:gd name="connsiteX18" fmla="*/ 7759823 w 7848609"/>
              <a:gd name="connsiteY18" fmla="*/ 875106 h 1872475"/>
              <a:gd name="connsiteX19" fmla="*/ 7797153 w 7848609"/>
              <a:gd name="connsiteY19" fmla="*/ 842488 h 1872475"/>
              <a:gd name="connsiteX20" fmla="*/ 7806821 w 7848609"/>
              <a:gd name="connsiteY20" fmla="*/ 869896 h 1872475"/>
              <a:gd name="connsiteX21" fmla="*/ 7848609 w 7848609"/>
              <a:gd name="connsiteY21" fmla="*/ 891841 h 1872475"/>
              <a:gd name="connsiteX0" fmla="*/ 0 w 7848609"/>
              <a:gd name="connsiteY0" fmla="*/ 1771970 h 1872475"/>
              <a:gd name="connsiteX1" fmla="*/ 263047 w 7848609"/>
              <a:gd name="connsiteY1" fmla="*/ 1533976 h 1872475"/>
              <a:gd name="connsiteX2" fmla="*/ 413359 w 7848609"/>
              <a:gd name="connsiteY2" fmla="*/ 1559028 h 1872475"/>
              <a:gd name="connsiteX3" fmla="*/ 626302 w 7848609"/>
              <a:gd name="connsiteY3" fmla="*/ 1872178 h 1872475"/>
              <a:gd name="connsiteX4" fmla="*/ 851770 w 7848609"/>
              <a:gd name="connsiteY4" fmla="*/ 1496398 h 1872475"/>
              <a:gd name="connsiteX5" fmla="*/ 1189973 w 7848609"/>
              <a:gd name="connsiteY5" fmla="*/ 1784496 h 1872475"/>
              <a:gd name="connsiteX6" fmla="*/ 1653436 w 7848609"/>
              <a:gd name="connsiteY6" fmla="*/ 1095565 h 1872475"/>
              <a:gd name="connsiteX7" fmla="*/ 2204581 w 7848609"/>
              <a:gd name="connsiteY7" fmla="*/ 957778 h 1872475"/>
              <a:gd name="connsiteX8" fmla="*/ 2530258 w 7848609"/>
              <a:gd name="connsiteY8" fmla="*/ 1346084 h 1872475"/>
              <a:gd name="connsiteX9" fmla="*/ 2868461 w 7848609"/>
              <a:gd name="connsiteY9" fmla="*/ 1371137 h 1872475"/>
              <a:gd name="connsiteX10" fmla="*/ 3544866 w 7848609"/>
              <a:gd name="connsiteY10" fmla="*/ 732310 h 1872475"/>
              <a:gd name="connsiteX11" fmla="*/ 4058433 w 7848609"/>
              <a:gd name="connsiteY11" fmla="*/ 531893 h 1872475"/>
              <a:gd name="connsiteX12" fmla="*/ 4534422 w 7848609"/>
              <a:gd name="connsiteY12" fmla="*/ 1045461 h 1872475"/>
              <a:gd name="connsiteX13" fmla="*/ 5035463 w 7848609"/>
              <a:gd name="connsiteY13" fmla="*/ 268847 h 1872475"/>
              <a:gd name="connsiteX14" fmla="*/ 5887233 w 7848609"/>
              <a:gd name="connsiteY14" fmla="*/ 5800 h 1872475"/>
              <a:gd name="connsiteX15" fmla="*/ 6402904 w 7848609"/>
              <a:gd name="connsiteY15" fmla="*/ 476478 h 1872475"/>
              <a:gd name="connsiteX16" fmla="*/ 6798526 w 7848609"/>
              <a:gd name="connsiteY16" fmla="*/ 464954 h 1872475"/>
              <a:gd name="connsiteX17" fmla="*/ 7331934 w 7848609"/>
              <a:gd name="connsiteY17" fmla="*/ 705954 h 1872475"/>
              <a:gd name="connsiteX18" fmla="*/ 7759823 w 7848609"/>
              <a:gd name="connsiteY18" fmla="*/ 875106 h 1872475"/>
              <a:gd name="connsiteX19" fmla="*/ 7797153 w 7848609"/>
              <a:gd name="connsiteY19" fmla="*/ 842488 h 1872475"/>
              <a:gd name="connsiteX20" fmla="*/ 7806821 w 7848609"/>
              <a:gd name="connsiteY20" fmla="*/ 891841 h 1872475"/>
              <a:gd name="connsiteX21" fmla="*/ 7848609 w 7848609"/>
              <a:gd name="connsiteY21" fmla="*/ 891841 h 1872475"/>
              <a:gd name="connsiteX0" fmla="*/ 0 w 7848609"/>
              <a:gd name="connsiteY0" fmla="*/ 1771970 h 1872475"/>
              <a:gd name="connsiteX1" fmla="*/ 263047 w 7848609"/>
              <a:gd name="connsiteY1" fmla="*/ 1533976 h 1872475"/>
              <a:gd name="connsiteX2" fmla="*/ 413359 w 7848609"/>
              <a:gd name="connsiteY2" fmla="*/ 1559028 h 1872475"/>
              <a:gd name="connsiteX3" fmla="*/ 626302 w 7848609"/>
              <a:gd name="connsiteY3" fmla="*/ 1872178 h 1872475"/>
              <a:gd name="connsiteX4" fmla="*/ 851770 w 7848609"/>
              <a:gd name="connsiteY4" fmla="*/ 1496398 h 1872475"/>
              <a:gd name="connsiteX5" fmla="*/ 1189973 w 7848609"/>
              <a:gd name="connsiteY5" fmla="*/ 1784496 h 1872475"/>
              <a:gd name="connsiteX6" fmla="*/ 1653436 w 7848609"/>
              <a:gd name="connsiteY6" fmla="*/ 1095565 h 1872475"/>
              <a:gd name="connsiteX7" fmla="*/ 2204581 w 7848609"/>
              <a:gd name="connsiteY7" fmla="*/ 957778 h 1872475"/>
              <a:gd name="connsiteX8" fmla="*/ 2530258 w 7848609"/>
              <a:gd name="connsiteY8" fmla="*/ 1346084 h 1872475"/>
              <a:gd name="connsiteX9" fmla="*/ 2868461 w 7848609"/>
              <a:gd name="connsiteY9" fmla="*/ 1371137 h 1872475"/>
              <a:gd name="connsiteX10" fmla="*/ 3544866 w 7848609"/>
              <a:gd name="connsiteY10" fmla="*/ 732310 h 1872475"/>
              <a:gd name="connsiteX11" fmla="*/ 4058433 w 7848609"/>
              <a:gd name="connsiteY11" fmla="*/ 531893 h 1872475"/>
              <a:gd name="connsiteX12" fmla="*/ 4534422 w 7848609"/>
              <a:gd name="connsiteY12" fmla="*/ 1045461 h 1872475"/>
              <a:gd name="connsiteX13" fmla="*/ 5035463 w 7848609"/>
              <a:gd name="connsiteY13" fmla="*/ 268847 h 1872475"/>
              <a:gd name="connsiteX14" fmla="*/ 5887233 w 7848609"/>
              <a:gd name="connsiteY14" fmla="*/ 5800 h 1872475"/>
              <a:gd name="connsiteX15" fmla="*/ 6402904 w 7848609"/>
              <a:gd name="connsiteY15" fmla="*/ 476478 h 1872475"/>
              <a:gd name="connsiteX16" fmla="*/ 6798526 w 7848609"/>
              <a:gd name="connsiteY16" fmla="*/ 464954 h 1872475"/>
              <a:gd name="connsiteX17" fmla="*/ 7331934 w 7848609"/>
              <a:gd name="connsiteY17" fmla="*/ 705954 h 1872475"/>
              <a:gd name="connsiteX18" fmla="*/ 7759823 w 7848609"/>
              <a:gd name="connsiteY18" fmla="*/ 875106 h 1872475"/>
              <a:gd name="connsiteX19" fmla="*/ 7811783 w 7848609"/>
              <a:gd name="connsiteY19" fmla="*/ 879064 h 1872475"/>
              <a:gd name="connsiteX20" fmla="*/ 7806821 w 7848609"/>
              <a:gd name="connsiteY20" fmla="*/ 891841 h 1872475"/>
              <a:gd name="connsiteX21" fmla="*/ 7848609 w 7848609"/>
              <a:gd name="connsiteY21" fmla="*/ 891841 h 187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48609" h="1872475">
                <a:moveTo>
                  <a:pt x="0" y="1771970"/>
                </a:moveTo>
                <a:cubicBezTo>
                  <a:pt x="58455" y="1736480"/>
                  <a:pt x="194154" y="1569466"/>
                  <a:pt x="263047" y="1533976"/>
                </a:cubicBezTo>
                <a:cubicBezTo>
                  <a:pt x="331940" y="1498486"/>
                  <a:pt x="352817" y="1502661"/>
                  <a:pt x="413359" y="1559028"/>
                </a:cubicBezTo>
                <a:cubicBezTo>
                  <a:pt x="473902" y="1615395"/>
                  <a:pt x="553234" y="1882616"/>
                  <a:pt x="626302" y="1872178"/>
                </a:cubicBezTo>
                <a:cubicBezTo>
                  <a:pt x="699371" y="1861740"/>
                  <a:pt x="757825" y="1511012"/>
                  <a:pt x="851770" y="1496398"/>
                </a:cubicBezTo>
                <a:cubicBezTo>
                  <a:pt x="945715" y="1481784"/>
                  <a:pt x="1056362" y="1851302"/>
                  <a:pt x="1189973" y="1784496"/>
                </a:cubicBezTo>
                <a:cubicBezTo>
                  <a:pt x="1323584" y="1717691"/>
                  <a:pt x="1484335" y="1233351"/>
                  <a:pt x="1653436" y="1095565"/>
                </a:cubicBezTo>
                <a:cubicBezTo>
                  <a:pt x="1822537" y="957779"/>
                  <a:pt x="2058444" y="916025"/>
                  <a:pt x="2204581" y="957778"/>
                </a:cubicBezTo>
                <a:cubicBezTo>
                  <a:pt x="2350718" y="999531"/>
                  <a:pt x="2419611" y="1277191"/>
                  <a:pt x="2530258" y="1346084"/>
                </a:cubicBezTo>
                <a:cubicBezTo>
                  <a:pt x="2640905" y="1414977"/>
                  <a:pt x="2699360" y="1473433"/>
                  <a:pt x="2868461" y="1371137"/>
                </a:cubicBezTo>
                <a:cubicBezTo>
                  <a:pt x="3037562" y="1268841"/>
                  <a:pt x="3346537" y="872184"/>
                  <a:pt x="3544866" y="732310"/>
                </a:cubicBezTo>
                <a:cubicBezTo>
                  <a:pt x="3743195" y="592436"/>
                  <a:pt x="3893507" y="479701"/>
                  <a:pt x="4058433" y="531893"/>
                </a:cubicBezTo>
                <a:cubicBezTo>
                  <a:pt x="4223359" y="584085"/>
                  <a:pt x="4371584" y="1089302"/>
                  <a:pt x="4534422" y="1045461"/>
                </a:cubicBezTo>
                <a:cubicBezTo>
                  <a:pt x="4697260" y="1001620"/>
                  <a:pt x="4809995" y="442124"/>
                  <a:pt x="5035463" y="268847"/>
                </a:cubicBezTo>
                <a:cubicBezTo>
                  <a:pt x="5260931" y="95570"/>
                  <a:pt x="5659326" y="-28805"/>
                  <a:pt x="5887233" y="5800"/>
                </a:cubicBezTo>
                <a:cubicBezTo>
                  <a:pt x="6115140" y="40405"/>
                  <a:pt x="6251022" y="399952"/>
                  <a:pt x="6402904" y="476478"/>
                </a:cubicBezTo>
                <a:cubicBezTo>
                  <a:pt x="6554786" y="553004"/>
                  <a:pt x="6643688" y="426708"/>
                  <a:pt x="6798526" y="464954"/>
                </a:cubicBezTo>
                <a:cubicBezTo>
                  <a:pt x="6953364" y="503200"/>
                  <a:pt x="7171718" y="637595"/>
                  <a:pt x="7331934" y="705954"/>
                </a:cubicBezTo>
                <a:cubicBezTo>
                  <a:pt x="7492150" y="774313"/>
                  <a:pt x="7679848" y="846254"/>
                  <a:pt x="7759823" y="875106"/>
                </a:cubicBezTo>
                <a:cubicBezTo>
                  <a:pt x="7839798" y="903958"/>
                  <a:pt x="7803950" y="871398"/>
                  <a:pt x="7811783" y="879064"/>
                </a:cubicBezTo>
                <a:cubicBezTo>
                  <a:pt x="7819616" y="886730"/>
                  <a:pt x="7800684" y="890931"/>
                  <a:pt x="7806821" y="891841"/>
                </a:cubicBezTo>
                <a:cubicBezTo>
                  <a:pt x="7813084" y="889753"/>
                  <a:pt x="7848609" y="896016"/>
                  <a:pt x="7848609" y="89184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dirty="0"/>
          </a:p>
        </p:txBody>
      </p:sp>
      <p:sp>
        <p:nvSpPr>
          <p:cNvPr id="22" name="Cloud Callout 21" title="地域に対する興味、ボランティアへの意欲、知識不足による不安、運転能力の不安"/>
          <p:cNvSpPr/>
          <p:nvPr/>
        </p:nvSpPr>
        <p:spPr>
          <a:xfrm>
            <a:off x="899592" y="2401602"/>
            <a:ext cx="1944216" cy="1315430"/>
          </a:xfrm>
          <a:prstGeom prst="cloudCallout">
            <a:avLst>
              <a:gd name="adj1" fmla="val 4996"/>
              <a:gd name="adj2" fmla="val 56091"/>
            </a:avLst>
          </a:prstGeom>
          <a:noFill/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>
              <a:defRPr/>
            </a:pP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どういう地域？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助けてあげたい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責任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不安</a:t>
            </a:r>
            <a:endParaRPr lang="en-US" altLang="ja-JP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Cloud Callout 22" title="地域に対する興味、ボランティアへの意欲、知識不足による不安、運転能力の不安"/>
          <p:cNvSpPr/>
          <p:nvPr/>
        </p:nvSpPr>
        <p:spPr>
          <a:xfrm>
            <a:off x="2915816" y="2204864"/>
            <a:ext cx="1944216" cy="1296144"/>
          </a:xfrm>
          <a:prstGeom prst="cloudCallout">
            <a:avLst>
              <a:gd name="adj1" fmla="val -1990"/>
              <a:gd name="adj2" fmla="val 69939"/>
            </a:avLst>
          </a:prstGeom>
          <a:noFill/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ja-JP" altLang="ja-JP" sz="1200" dirty="0">
              <a:solidFill>
                <a:schemeClr val="tx1"/>
              </a:solidFill>
            </a:endParaRPr>
          </a:p>
          <a:p>
            <a:pPr fontAlgn="t">
              <a:defRPr/>
            </a:pP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申込、面倒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どういう人？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運転経路？</a:t>
            </a:r>
          </a:p>
        </p:txBody>
      </p:sp>
      <p:sp>
        <p:nvSpPr>
          <p:cNvPr id="24" name="Cloud Callout 23" title="地域に対する興味、ボランティアへの意欲、知識不足による不安、運転能力の不安"/>
          <p:cNvSpPr/>
          <p:nvPr/>
        </p:nvSpPr>
        <p:spPr>
          <a:xfrm>
            <a:off x="3995936" y="3356992"/>
            <a:ext cx="3024336" cy="1276858"/>
          </a:xfrm>
          <a:prstGeom prst="cloudCallout">
            <a:avLst>
              <a:gd name="adj1" fmla="val 19510"/>
              <a:gd name="adj2" fmla="val -70051"/>
            </a:avLst>
          </a:prstGeom>
          <a:noFill/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ja-JP" altLang="ja-JP" sz="1200" dirty="0">
              <a:solidFill>
                <a:schemeClr val="tx1"/>
              </a:solidFill>
            </a:endParaRPr>
          </a:p>
          <a:p>
            <a:pPr fontAlgn="t"/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知らない道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トラブル対応？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話が楽しい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喜ばれた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教えてもらった場所を観光</a:t>
            </a:r>
          </a:p>
        </p:txBody>
      </p:sp>
      <p:sp>
        <p:nvSpPr>
          <p:cNvPr id="25" name="Cloud Callout 24" title="地域に対する興味、ボランティアへの意欲、知識不足による不安、運転能力の不安"/>
          <p:cNvSpPr/>
          <p:nvPr/>
        </p:nvSpPr>
        <p:spPr>
          <a:xfrm>
            <a:off x="7092280" y="3212977"/>
            <a:ext cx="1944216" cy="1368152"/>
          </a:xfrm>
          <a:prstGeom prst="cloudCallout">
            <a:avLst>
              <a:gd name="adj1" fmla="val -23754"/>
              <a:gd name="adj2" fmla="val -57604"/>
            </a:avLst>
          </a:prstGeom>
          <a:noFill/>
          <a:ln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ja-JP" altLang="ja-JP" sz="1200" dirty="0">
              <a:solidFill>
                <a:schemeClr val="tx1"/>
              </a:solidFill>
            </a:endParaRPr>
          </a:p>
          <a:p>
            <a:pPr fontAlgn="t"/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疲れたけど楽しかった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経験を共有したい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またやりたい</a:t>
            </a:r>
            <a:r>
              <a:rPr lang="en-US" altLang="ja-JP" sz="1400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lang="ja-JP" altLang="en-US" sz="14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日付プレースホルダー 1">
            <a:extLst>
              <a:ext uri="{FF2B5EF4-FFF2-40B4-BE49-F238E27FC236}">
                <a16:creationId xmlns:a16="http://schemas.microsoft.com/office/drawing/2014/main" xmlns="" id="{FE4DBC12-84FC-4119-8F97-B955953F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xmlns="" id="{81366D70-2CE6-45AF-BB4D-1F4AEDA9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スライド番号プレースホルダー 3">
            <a:extLst>
              <a:ext uri="{FF2B5EF4-FFF2-40B4-BE49-F238E27FC236}">
                <a16:creationId xmlns:a16="http://schemas.microsoft.com/office/drawing/2014/main" xmlns="" id="{17FB2B0F-3DC6-4393-BED8-6856908F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13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63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BEE417FF-462A-45E1-9FAA-B9D742BD6B20}"/>
              </a:ext>
            </a:extLst>
          </p:cNvPr>
          <p:cNvSpPr txBox="1"/>
          <p:nvPr/>
        </p:nvSpPr>
        <p:spPr>
          <a:xfrm>
            <a:off x="107504" y="908720"/>
            <a:ext cx="8856984" cy="4224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lnSpc>
                <a:spcPts val="2300"/>
              </a:lnSpc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概要：マイカー及びシェアカーの相乗り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buClr>
                <a:srgbClr val="009ED6"/>
              </a:buClr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→お年寄りが使いやすい方法を提案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lnSpc>
                <a:spcPts val="2300"/>
              </a:lnSpc>
              <a:buClr>
                <a:srgbClr val="009ED6"/>
              </a:buClr>
              <a:buFont typeface="Wingdings" charset="2"/>
              <a:buChar char="u"/>
            </a:pP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lnSpc>
                <a:spcPts val="2300"/>
              </a:lnSpc>
              <a:buClr>
                <a:srgbClr val="009ED6"/>
              </a:buClr>
              <a:buFont typeface="Wingdings" charset="2"/>
              <a:buChar char="u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現況：</a:t>
            </a:r>
            <a:r>
              <a:rPr kumimoji="1" lang="ja-JP" altLang="en-US" sz="2000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安価かつ維持可能な移動手段が必要！</a:t>
            </a:r>
            <a:endParaRPr kumimoji="1" lang="en-US" altLang="ja-JP" sz="2000" dirty="0">
              <a:solidFill>
                <a:srgbClr val="3366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buClr>
                <a:srgbClr val="009ED6"/>
              </a:buClr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 公共バス及びミニバスは、利用率低かつ利便性悪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buClr>
                <a:srgbClr val="009ED6"/>
              </a:buClr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 タクシーは、料金が高い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buClr>
                <a:srgbClr val="009ED6"/>
              </a:buClr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 シェアカーは、台数が少ない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buClr>
                <a:srgbClr val="009ED6"/>
              </a:buClr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 　マイカーは、個人利用のみで、移動効率低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buClr>
                <a:srgbClr val="009ED6"/>
              </a:buClr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→親族やご近所さんで、マイカーシェアグループを形成済み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buClr>
                <a:srgbClr val="009ED6"/>
              </a:buClr>
            </a:pP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lnSpc>
                <a:spcPts val="2300"/>
              </a:lnSpc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メリット：移動効率が高いため、安価に移動手段を利用可能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buClr>
                <a:srgbClr val="009ED6"/>
              </a:buClr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　 地域内の自助努力で維持可能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lnSpc>
                <a:spcPts val="2300"/>
              </a:lnSpc>
              <a:buClr>
                <a:srgbClr val="009ED6"/>
              </a:buClr>
              <a:buFont typeface="Wingdings" charset="2"/>
              <a:buChar char="u"/>
            </a:pP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300"/>
              </a:lnSpc>
              <a:buClr>
                <a:srgbClr val="009ED6"/>
              </a:buClr>
            </a:pP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xmlns="" id="{D0C07B1B-A245-4C3A-8CD8-3876B5686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918" y="978555"/>
            <a:ext cx="1287780" cy="982980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D6FB9F5F-EE47-43D7-B9E5-C0CF725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マイカー及びシェアカーの相乗り</a:t>
            </a:r>
          </a:p>
        </p:txBody>
      </p:sp>
      <p:graphicFrame>
        <p:nvGraphicFramePr>
          <p:cNvPr id="16" name="オブジェクト 15">
            <a:extLst>
              <a:ext uri="{FF2B5EF4-FFF2-40B4-BE49-F238E27FC236}">
                <a16:creationId xmlns:a16="http://schemas.microsoft.com/office/drawing/2014/main" xmlns="" id="{0930A4BE-A050-4827-8B0A-467DE3664D2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73944" y="4775795"/>
          <a:ext cx="7839075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5" imgW="7839174" imgH="1533525" progId="Excel.Sheet.12">
                  <p:embed/>
                </p:oleObj>
              </mc:Choice>
              <mc:Fallback>
                <p:oleObj name="Worksheet" r:id="rId5" imgW="7839174" imgH="1533525" progId="Excel.Sheet.12">
                  <p:embed/>
                  <p:pic>
                    <p:nvPicPr>
                      <p:cNvPr id="16" name="オブジェクト 15">
                        <a:extLst>
                          <a:ext uri="{FF2B5EF4-FFF2-40B4-BE49-F238E27FC236}">
                            <a16:creationId xmlns:a16="http://schemas.microsoft.com/office/drawing/2014/main" xmlns="" id="{0930A4BE-A050-4827-8B0A-467DE3664D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3944" y="4775795"/>
                        <a:ext cx="7839075" cy="1533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xmlns="" id="{5DB8335E-7478-4590-970B-790A957CFEF1}"/>
              </a:ext>
            </a:extLst>
          </p:cNvPr>
          <p:cNvSpPr txBox="1"/>
          <p:nvPr/>
        </p:nvSpPr>
        <p:spPr>
          <a:xfrm>
            <a:off x="187400" y="5373216"/>
            <a:ext cx="723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「人」</a:t>
            </a:r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軸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xmlns="" id="{67CF7286-27F8-48BA-B9BF-1A468395523F}"/>
              </a:ext>
            </a:extLst>
          </p:cNvPr>
          <p:cNvSpPr txBox="1"/>
          <p:nvPr/>
        </p:nvSpPr>
        <p:spPr>
          <a:xfrm>
            <a:off x="4923858" y="4489375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「移動手段」の軸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xmlns="" id="{BA48593A-BE24-4DB9-9012-17C8D0097ABB}"/>
              </a:ext>
            </a:extLst>
          </p:cNvPr>
          <p:cNvSpPr/>
          <p:nvPr/>
        </p:nvSpPr>
        <p:spPr>
          <a:xfrm>
            <a:off x="2771800" y="5373216"/>
            <a:ext cx="2376264" cy="648072"/>
          </a:xfrm>
          <a:prstGeom prst="rect">
            <a:avLst/>
          </a:prstGeom>
          <a:noFill/>
          <a:ln w="38100">
            <a:solidFill>
              <a:srgbClr val="33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xmlns="" id="{1CB84B99-5945-4D8B-AD8D-7F94415C573C}"/>
              </a:ext>
            </a:extLst>
          </p:cNvPr>
          <p:cNvCxnSpPr>
            <a:cxnSpLocks/>
          </p:cNvCxnSpPr>
          <p:nvPr/>
        </p:nvCxnSpPr>
        <p:spPr>
          <a:xfrm>
            <a:off x="2843808" y="4653136"/>
            <a:ext cx="0" cy="720080"/>
          </a:xfrm>
          <a:prstGeom prst="straightConnector1">
            <a:avLst/>
          </a:prstGeom>
          <a:ln w="31750">
            <a:solidFill>
              <a:srgbClr val="3366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xmlns="" id="{DFDF68D8-D12F-45CD-BA6F-B4D564DAC865}"/>
              </a:ext>
            </a:extLst>
          </p:cNvPr>
          <p:cNvSpPr txBox="1"/>
          <p:nvPr/>
        </p:nvSpPr>
        <p:spPr>
          <a:xfrm>
            <a:off x="2033330" y="442723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提供するサービス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xmlns="" id="{7FC7E570-4499-4F20-9147-5127E2045A3E}"/>
              </a:ext>
            </a:extLst>
          </p:cNvPr>
          <p:cNvSpPr txBox="1"/>
          <p:nvPr/>
        </p:nvSpPr>
        <p:spPr>
          <a:xfrm>
            <a:off x="7740352" y="196909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相乗り</a:t>
            </a:r>
          </a:p>
        </p:txBody>
      </p:sp>
      <p:sp>
        <p:nvSpPr>
          <p:cNvPr id="19" name="日付プレースホルダー 1">
            <a:extLst>
              <a:ext uri="{FF2B5EF4-FFF2-40B4-BE49-F238E27FC236}">
                <a16:creationId xmlns:a16="http://schemas.microsoft.com/office/drawing/2014/main" xmlns="" id="{C56C1860-1538-4E01-8C55-5B3B17C6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フッター プレースホルダー 2">
            <a:extLst>
              <a:ext uri="{FF2B5EF4-FFF2-40B4-BE49-F238E27FC236}">
                <a16:creationId xmlns:a16="http://schemas.microsoft.com/office/drawing/2014/main" xmlns="" id="{CA081E82-F2DB-4152-BC91-94E72E1D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スライド番号プレースホルダー 3">
            <a:extLst>
              <a:ext uri="{FF2B5EF4-FFF2-40B4-BE49-F238E27FC236}">
                <a16:creationId xmlns:a16="http://schemas.microsoft.com/office/drawing/2014/main" xmlns="" id="{C1F0DCF5-F9CE-47DD-A361-E36287A1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14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514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BEE417FF-462A-45E1-9FAA-B9D742BD6B20}"/>
              </a:ext>
            </a:extLst>
          </p:cNvPr>
          <p:cNvSpPr txBox="1"/>
          <p:nvPr/>
        </p:nvSpPr>
        <p:spPr>
          <a:xfrm>
            <a:off x="105228" y="1052736"/>
            <a:ext cx="5690908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lnSpc>
                <a:spcPts val="2200"/>
              </a:lnSpc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仕組み：</a:t>
            </a:r>
            <a:r>
              <a:rPr kumimoji="1" lang="ja-JP" altLang="en-US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電話のみで「依頼」と「相乗り」を調整</a:t>
            </a:r>
            <a:endParaRPr kumimoji="1" lang="en-US" altLang="ja-JP" dirty="0">
              <a:solidFill>
                <a:srgbClr val="3366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009ED6"/>
              </a:buClr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→将来的にはウェブサイトを利用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009ED6"/>
              </a:buClr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  →お年寄りでもネット利用可能な方はいる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304800" indent="-304800">
              <a:lnSpc>
                <a:spcPts val="2200"/>
              </a:lnSpc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参加者：</a:t>
            </a:r>
            <a:r>
              <a:rPr kumimoji="1" lang="ja-JP" altLang="en-US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マイカーグループ</a:t>
            </a:r>
            <a:r>
              <a:rPr kumimoji="1" lang="en-US" altLang="ja-JP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&amp;</a:t>
            </a:r>
            <a:r>
              <a:rPr kumimoji="1" lang="ja-JP" altLang="en-US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カーシェアグループを</a:t>
            </a:r>
            <a:endParaRPr kumimoji="1" lang="en-US" altLang="ja-JP" dirty="0">
              <a:solidFill>
                <a:srgbClr val="3366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  <a:buClr>
                <a:srgbClr val="009ED6"/>
              </a:buClr>
            </a:pPr>
            <a:r>
              <a:rPr kumimoji="1" lang="ja-JP" altLang="en-US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統合</a:t>
            </a:r>
            <a:endParaRPr kumimoji="1" lang="en-US" altLang="ja-JP" dirty="0">
              <a:solidFill>
                <a:srgbClr val="3366FF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  <a:buClr>
                <a:srgbClr val="009ED6"/>
              </a:buClr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 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→マイカーグループは、相乗り経験済のグループ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009ED6"/>
              </a:buClr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（家族や親族、お隣さん同士など）　　　　　　　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009ED6"/>
              </a:buClr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→カーシェアグループは既存のグループ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009ED6"/>
              </a:buClr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→車無しグループは新設で、コミュニティ内で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009ED6"/>
              </a:buClr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　グループ分け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009ED6"/>
              </a:buClr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　　　　　→各グループごとに代表者を決定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D6FB9F5F-EE47-43D7-B9E5-C0CF725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マイカー及びシェアカーの相乗り</a:t>
            </a:r>
          </a:p>
        </p:txBody>
      </p:sp>
      <p:sp>
        <p:nvSpPr>
          <p:cNvPr id="15" name="日付プレースホルダー 1">
            <a:extLst>
              <a:ext uri="{FF2B5EF4-FFF2-40B4-BE49-F238E27FC236}">
                <a16:creationId xmlns:a16="http://schemas.microsoft.com/office/drawing/2014/main" xmlns="" id="{AAC28C3B-81C3-4AF3-8FFB-39E94567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xmlns="" id="{3B90C122-297E-4EA7-9882-5098E1D8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スライド番号プレースホルダー 3">
            <a:extLst>
              <a:ext uri="{FF2B5EF4-FFF2-40B4-BE49-F238E27FC236}">
                <a16:creationId xmlns:a16="http://schemas.microsoft.com/office/drawing/2014/main" xmlns="" id="{55EA3569-2371-4220-ACEE-EFC9696C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15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xmlns="" id="{98B94AED-4F8F-4F3C-8C0F-EAD71651A63E}"/>
              </a:ext>
            </a:extLst>
          </p:cNvPr>
          <p:cNvSpPr/>
          <p:nvPr/>
        </p:nvSpPr>
        <p:spPr>
          <a:xfrm>
            <a:off x="4125328" y="5261486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xmlns="" id="{C4741394-9981-4D2B-88F7-972E0E3E0386}"/>
              </a:ext>
            </a:extLst>
          </p:cNvPr>
          <p:cNvSpPr/>
          <p:nvPr/>
        </p:nvSpPr>
        <p:spPr>
          <a:xfrm>
            <a:off x="4125328" y="5786685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xmlns="" id="{2B98F342-FAA3-4E61-92BB-D914C07DA3C2}"/>
              </a:ext>
            </a:extLst>
          </p:cNvPr>
          <p:cNvSpPr/>
          <p:nvPr/>
        </p:nvSpPr>
        <p:spPr>
          <a:xfrm>
            <a:off x="5216822" y="5786685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xmlns="" id="{8E3DD1FC-7D61-4115-A9E3-248EF596D90C}"/>
              </a:ext>
            </a:extLst>
          </p:cNvPr>
          <p:cNvSpPr/>
          <p:nvPr/>
        </p:nvSpPr>
        <p:spPr>
          <a:xfrm>
            <a:off x="3909304" y="4901446"/>
            <a:ext cx="1728192" cy="1343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4" name="グラフィックス 33" descr="自動車">
            <a:extLst>
              <a:ext uri="{FF2B5EF4-FFF2-40B4-BE49-F238E27FC236}">
                <a16:creationId xmlns:a16="http://schemas.microsoft.com/office/drawing/2014/main" xmlns="" id="{A456FC1C-E67F-412D-B42E-C43C11F81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85368" y="5164326"/>
            <a:ext cx="457200" cy="457200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xmlns="" id="{90B58EB4-E578-4668-8584-A2700DFEF88C}"/>
              </a:ext>
            </a:extLst>
          </p:cNvPr>
          <p:cNvSpPr txBox="1"/>
          <p:nvPr/>
        </p:nvSpPr>
        <p:spPr>
          <a:xfrm>
            <a:off x="4125328" y="5312241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B1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xmlns="" id="{CD54A5EC-2547-4B76-91DC-7EE4403395A2}"/>
              </a:ext>
            </a:extLst>
          </p:cNvPr>
          <p:cNvSpPr txBox="1"/>
          <p:nvPr/>
        </p:nvSpPr>
        <p:spPr>
          <a:xfrm>
            <a:off x="4100945" y="583534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B2</a:t>
            </a:r>
            <a:endParaRPr kumimoji="1" lang="ja-JP" altLang="en-US" sz="1200" b="1" dirty="0">
              <a:solidFill>
                <a:srgbClr val="00B05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xmlns="" id="{81D50275-E29A-4C0E-872A-6C4AC8043E7E}"/>
              </a:ext>
            </a:extLst>
          </p:cNvPr>
          <p:cNvSpPr txBox="1"/>
          <p:nvPr/>
        </p:nvSpPr>
        <p:spPr>
          <a:xfrm>
            <a:off x="5206926" y="5816297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B3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xmlns="" id="{63C0AFCF-EEC9-45BB-B313-54E598DF6046}"/>
              </a:ext>
            </a:extLst>
          </p:cNvPr>
          <p:cNvSpPr txBox="1"/>
          <p:nvPr/>
        </p:nvSpPr>
        <p:spPr>
          <a:xfrm>
            <a:off x="4068216" y="5007570"/>
            <a:ext cx="1353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マイカーグループ</a:t>
            </a:r>
            <a:r>
              <a:rPr kumimoji="1" lang="en-US" altLang="ja-JP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  <a:endParaRPr kumimoji="1" lang="ja-JP" altLang="en-US" sz="105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xmlns="" id="{57142DBE-CF0C-4DBC-A325-EAF169644806}"/>
              </a:ext>
            </a:extLst>
          </p:cNvPr>
          <p:cNvSpPr/>
          <p:nvPr/>
        </p:nvSpPr>
        <p:spPr>
          <a:xfrm>
            <a:off x="5218918" y="5280536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xmlns="" id="{04CCFF85-0FFD-4BC0-9BD5-682EFC3C589A}"/>
              </a:ext>
            </a:extLst>
          </p:cNvPr>
          <p:cNvSpPr txBox="1"/>
          <p:nvPr/>
        </p:nvSpPr>
        <p:spPr>
          <a:xfrm>
            <a:off x="5187019" y="53337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B4</a:t>
            </a:r>
            <a:endParaRPr kumimoji="1" lang="ja-JP" altLang="en-US" sz="1200" b="1" dirty="0">
              <a:solidFill>
                <a:srgbClr val="00B05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2" name="グラフィックス 41" descr="自動車">
            <a:extLst>
              <a:ext uri="{FF2B5EF4-FFF2-40B4-BE49-F238E27FC236}">
                <a16:creationId xmlns:a16="http://schemas.microsoft.com/office/drawing/2014/main" xmlns="" id="{3CF634A1-9F0A-44B2-8319-9CFF585E5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85368" y="5740390"/>
            <a:ext cx="457200" cy="457200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xmlns="" id="{44C34836-C48F-4CAA-BC9D-BD409BD32F04}"/>
              </a:ext>
            </a:extLst>
          </p:cNvPr>
          <p:cNvSpPr txBox="1"/>
          <p:nvPr/>
        </p:nvSpPr>
        <p:spPr>
          <a:xfrm>
            <a:off x="4097180" y="55346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保有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xmlns="" id="{2FEF7039-A68C-4670-A85F-F001B795BB52}"/>
              </a:ext>
            </a:extLst>
          </p:cNvPr>
          <p:cNvSpPr txBox="1"/>
          <p:nvPr/>
        </p:nvSpPr>
        <p:spPr>
          <a:xfrm>
            <a:off x="4053320" y="605357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保有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9569EDD4-CCB5-41D4-84E1-2347037BA85E}"/>
              </a:ext>
            </a:extLst>
          </p:cNvPr>
          <p:cNvSpPr txBox="1"/>
          <p:nvPr/>
        </p:nvSpPr>
        <p:spPr>
          <a:xfrm>
            <a:off x="5133440" y="6063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利用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xmlns="" id="{6C18B25A-6CFA-40FF-8ACC-544CEFC8D344}"/>
              </a:ext>
            </a:extLst>
          </p:cNvPr>
          <p:cNvSpPr txBox="1"/>
          <p:nvPr/>
        </p:nvSpPr>
        <p:spPr>
          <a:xfrm>
            <a:off x="4917416" y="555371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利用、</a:t>
            </a:r>
            <a:r>
              <a:rPr kumimoji="1" lang="ja-JP" altLang="en-US" sz="1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代表</a:t>
            </a: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xmlns="" id="{9ED22B6D-64A2-4862-B44E-28AA3EE7E453}"/>
              </a:ext>
            </a:extLst>
          </p:cNvPr>
          <p:cNvSpPr/>
          <p:nvPr/>
        </p:nvSpPr>
        <p:spPr>
          <a:xfrm>
            <a:off x="6407179" y="5767635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A7F3317D-9350-4608-9DE9-8DC9809C7C24}"/>
              </a:ext>
            </a:extLst>
          </p:cNvPr>
          <p:cNvSpPr txBox="1"/>
          <p:nvPr/>
        </p:nvSpPr>
        <p:spPr>
          <a:xfrm>
            <a:off x="6378233" y="5816297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C2</a:t>
            </a:r>
            <a:endParaRPr kumimoji="1" lang="ja-JP" altLang="en-US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xmlns="" id="{0FC37847-8B85-4A0C-9FA5-856FEBEE4F14}"/>
              </a:ext>
            </a:extLst>
          </p:cNvPr>
          <p:cNvSpPr/>
          <p:nvPr/>
        </p:nvSpPr>
        <p:spPr>
          <a:xfrm>
            <a:off x="6409275" y="5261486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xmlns="" id="{A64EE88D-187B-49E9-A1C7-C36609E77232}"/>
              </a:ext>
            </a:extLst>
          </p:cNvPr>
          <p:cNvSpPr txBox="1"/>
          <p:nvPr/>
        </p:nvSpPr>
        <p:spPr>
          <a:xfrm>
            <a:off x="6409275" y="5312241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C1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xmlns="" id="{222E905E-3B83-4B4A-A640-75B5871CEA4C}"/>
              </a:ext>
            </a:extLst>
          </p:cNvPr>
          <p:cNvSpPr txBox="1"/>
          <p:nvPr/>
        </p:nvSpPr>
        <p:spPr>
          <a:xfrm>
            <a:off x="6323797" y="604404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利用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xmlns="" id="{00891EF0-5C05-4683-B2CA-AA4961BC18B9}"/>
              </a:ext>
            </a:extLst>
          </p:cNvPr>
          <p:cNvSpPr txBox="1"/>
          <p:nvPr/>
        </p:nvSpPr>
        <p:spPr>
          <a:xfrm>
            <a:off x="6377182" y="55346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利用</a:t>
            </a:r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xmlns="" id="{E20BF328-CE3E-4E71-9705-FA35CE1111E9}"/>
              </a:ext>
            </a:extLst>
          </p:cNvPr>
          <p:cNvSpPr/>
          <p:nvPr/>
        </p:nvSpPr>
        <p:spPr>
          <a:xfrm>
            <a:off x="6251789" y="4901446"/>
            <a:ext cx="1218034" cy="1343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xmlns="" id="{E3780B04-F63D-430C-99CA-BBE3D87479C2}"/>
              </a:ext>
            </a:extLst>
          </p:cNvPr>
          <p:cNvSpPr txBox="1"/>
          <p:nvPr/>
        </p:nvSpPr>
        <p:spPr>
          <a:xfrm>
            <a:off x="6327664" y="4882396"/>
            <a:ext cx="10042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グループ</a:t>
            </a:r>
            <a:r>
              <a:rPr kumimoji="1"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</a:p>
          <a:p>
            <a:pPr algn="ctr"/>
            <a:r>
              <a:rPr kumimoji="1" lang="ja-JP" altLang="en-US" sz="11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（車無し）</a:t>
            </a:r>
            <a:endParaRPr kumimoji="1" lang="en-US" altLang="ja-JP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xmlns="" id="{936F3A8C-7F4D-48E2-89AA-5FAB2B5206A9}"/>
              </a:ext>
            </a:extLst>
          </p:cNvPr>
          <p:cNvSpPr/>
          <p:nvPr/>
        </p:nvSpPr>
        <p:spPr>
          <a:xfrm>
            <a:off x="6902137" y="5458931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xmlns="" id="{A68E5E73-4BEE-46B2-93B5-CD1E28B1CADA}"/>
              </a:ext>
            </a:extLst>
          </p:cNvPr>
          <p:cNvSpPr txBox="1"/>
          <p:nvPr/>
        </p:nvSpPr>
        <p:spPr>
          <a:xfrm>
            <a:off x="6873191" y="5499690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C3</a:t>
            </a:r>
            <a:endParaRPr kumimoji="1" lang="ja-JP" altLang="en-US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xmlns="" id="{F490BB58-D00C-4596-8509-5CC4682E54C6}"/>
              </a:ext>
            </a:extLst>
          </p:cNvPr>
          <p:cNvSpPr txBox="1"/>
          <p:nvPr/>
        </p:nvSpPr>
        <p:spPr>
          <a:xfrm>
            <a:off x="6683837" y="573534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利用、</a:t>
            </a:r>
            <a:r>
              <a:rPr kumimoji="1" lang="ja-JP" altLang="en-US" sz="1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代表</a:t>
            </a:r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xmlns="" id="{B542735D-D04B-4F44-B9B4-8E759E410804}"/>
              </a:ext>
            </a:extLst>
          </p:cNvPr>
          <p:cNvSpPr/>
          <p:nvPr/>
        </p:nvSpPr>
        <p:spPr>
          <a:xfrm>
            <a:off x="1642403" y="5189478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xmlns="" id="{7382D490-8933-47FA-9CC8-DB00B92EC498}"/>
              </a:ext>
            </a:extLst>
          </p:cNvPr>
          <p:cNvSpPr/>
          <p:nvPr/>
        </p:nvSpPr>
        <p:spPr>
          <a:xfrm>
            <a:off x="1739563" y="5765542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xmlns="" id="{CE7EA009-0B99-40DD-BE48-C24DDCC88487}"/>
              </a:ext>
            </a:extLst>
          </p:cNvPr>
          <p:cNvSpPr/>
          <p:nvPr/>
        </p:nvSpPr>
        <p:spPr>
          <a:xfrm>
            <a:off x="2846162" y="5765542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xmlns="" id="{06D9ECBA-6B6C-423B-9E43-2AE6449216A0}"/>
              </a:ext>
            </a:extLst>
          </p:cNvPr>
          <p:cNvSpPr/>
          <p:nvPr/>
        </p:nvSpPr>
        <p:spPr>
          <a:xfrm>
            <a:off x="1595547" y="4901446"/>
            <a:ext cx="1728192" cy="13430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0" name="グラフィックス 79" descr="自動車">
            <a:extLst>
              <a:ext uri="{FF2B5EF4-FFF2-40B4-BE49-F238E27FC236}">
                <a16:creationId xmlns:a16="http://schemas.microsoft.com/office/drawing/2014/main" xmlns="" id="{C26BA7D6-4381-438B-B2DA-8AE9CE6E0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15627" y="5045462"/>
            <a:ext cx="457200" cy="457200"/>
          </a:xfrm>
          <a:prstGeom prst="rect">
            <a:avLst/>
          </a:prstGeom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xmlns="" id="{6E3693DA-E4BD-4828-B324-CDAC99CB0C0E}"/>
              </a:ext>
            </a:extLst>
          </p:cNvPr>
          <p:cNvSpPr txBox="1"/>
          <p:nvPr/>
        </p:nvSpPr>
        <p:spPr>
          <a:xfrm>
            <a:off x="1631333" y="5240233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A1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xmlns="" id="{BEFE08AB-209B-447D-9F88-8C47173E00B7}"/>
              </a:ext>
            </a:extLst>
          </p:cNvPr>
          <p:cNvSpPr txBox="1"/>
          <p:nvPr/>
        </p:nvSpPr>
        <p:spPr>
          <a:xfrm>
            <a:off x="1724705" y="5789340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A2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xmlns="" id="{1A5382B7-F6BC-468C-AB7E-E656BC7B25D6}"/>
              </a:ext>
            </a:extLst>
          </p:cNvPr>
          <p:cNvSpPr txBox="1"/>
          <p:nvPr/>
        </p:nvSpPr>
        <p:spPr>
          <a:xfrm>
            <a:off x="2836266" y="5816297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A4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xmlns="" id="{DC2EBC82-1DC4-4265-A092-319892A34576}"/>
              </a:ext>
            </a:extLst>
          </p:cNvPr>
          <p:cNvSpPr txBox="1"/>
          <p:nvPr/>
        </p:nvSpPr>
        <p:spPr>
          <a:xfrm>
            <a:off x="1682197" y="4927868"/>
            <a:ext cx="1487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カーシェアグループ</a:t>
            </a:r>
            <a:r>
              <a:rPr kumimoji="1" lang="en-US" altLang="ja-JP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xmlns="" id="{24A0991D-74AA-4EF4-B683-7737A06EAA50}"/>
              </a:ext>
            </a:extLst>
          </p:cNvPr>
          <p:cNvSpPr txBox="1"/>
          <p:nvPr/>
        </p:nvSpPr>
        <p:spPr>
          <a:xfrm>
            <a:off x="1533040" y="547751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共有、代表</a:t>
            </a:r>
          </a:p>
        </p:txBody>
      </p:sp>
      <p:pic>
        <p:nvPicPr>
          <p:cNvPr id="88" name="グラフィックス 87" descr="自動車">
            <a:extLst>
              <a:ext uri="{FF2B5EF4-FFF2-40B4-BE49-F238E27FC236}">
                <a16:creationId xmlns:a16="http://schemas.microsoft.com/office/drawing/2014/main" xmlns="" id="{5C5B7F7D-D6AD-484A-9648-1DB91EC04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15627" y="5333494"/>
            <a:ext cx="457200" cy="457200"/>
          </a:xfrm>
          <a:prstGeom prst="rect">
            <a:avLst/>
          </a:prstGeom>
        </p:spPr>
      </p:pic>
      <p:sp>
        <p:nvSpPr>
          <p:cNvPr id="89" name="楕円 88">
            <a:extLst>
              <a:ext uri="{FF2B5EF4-FFF2-40B4-BE49-F238E27FC236}">
                <a16:creationId xmlns:a16="http://schemas.microsoft.com/office/drawing/2014/main" xmlns="" id="{A319BAD2-9233-46EF-9245-3B35982A6FC2}"/>
              </a:ext>
            </a:extLst>
          </p:cNvPr>
          <p:cNvSpPr/>
          <p:nvPr/>
        </p:nvSpPr>
        <p:spPr>
          <a:xfrm>
            <a:off x="2279196" y="5765542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xmlns="" id="{7D981CB2-AF87-4175-8DE7-7088210B1E1D}"/>
              </a:ext>
            </a:extLst>
          </p:cNvPr>
          <p:cNvSpPr txBox="1"/>
          <p:nvPr/>
        </p:nvSpPr>
        <p:spPr>
          <a:xfrm>
            <a:off x="2269300" y="5816297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A3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xmlns="" id="{325401F9-2B80-409D-8808-B44538F323F7}"/>
              </a:ext>
            </a:extLst>
          </p:cNvPr>
          <p:cNvSpPr/>
          <p:nvPr/>
        </p:nvSpPr>
        <p:spPr>
          <a:xfrm>
            <a:off x="2918170" y="5189478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xmlns="" id="{1FD41716-2772-4002-873B-6025A8F61DA2}"/>
              </a:ext>
            </a:extLst>
          </p:cNvPr>
          <p:cNvSpPr txBox="1"/>
          <p:nvPr/>
        </p:nvSpPr>
        <p:spPr>
          <a:xfrm>
            <a:off x="2908274" y="5240233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A5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xmlns="" id="{89267406-3F32-4B90-AE8A-BFFE30123A44}"/>
              </a:ext>
            </a:extLst>
          </p:cNvPr>
          <p:cNvSpPr txBox="1"/>
          <p:nvPr/>
        </p:nvSpPr>
        <p:spPr>
          <a:xfrm>
            <a:off x="1711415" y="604242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共有</a:t>
            </a: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xmlns="" id="{6149405D-5939-40B4-B81F-C95749466389}"/>
              </a:ext>
            </a:extLst>
          </p:cNvPr>
          <p:cNvSpPr txBox="1"/>
          <p:nvPr/>
        </p:nvSpPr>
        <p:spPr>
          <a:xfrm>
            <a:off x="2234521" y="605357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共有</a:t>
            </a: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xmlns="" id="{DD7FC0AB-BAE8-4824-A959-3A8BCCC41ACE}"/>
              </a:ext>
            </a:extLst>
          </p:cNvPr>
          <p:cNvSpPr txBox="1"/>
          <p:nvPr/>
        </p:nvSpPr>
        <p:spPr>
          <a:xfrm>
            <a:off x="2810585" y="605357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共有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xmlns="" id="{48A9E8DD-CA12-4E84-A8C2-76C425C61FFC}"/>
              </a:ext>
            </a:extLst>
          </p:cNvPr>
          <p:cNvSpPr txBox="1"/>
          <p:nvPr/>
        </p:nvSpPr>
        <p:spPr>
          <a:xfrm>
            <a:off x="2882593" y="54775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共有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xmlns="" id="{B83AC860-8AB5-4110-9C57-09A879A4B9EC}"/>
              </a:ext>
            </a:extLst>
          </p:cNvPr>
          <p:cNvSpPr/>
          <p:nvPr/>
        </p:nvSpPr>
        <p:spPr>
          <a:xfrm>
            <a:off x="956975" y="4438658"/>
            <a:ext cx="7215425" cy="194267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xmlns="" id="{67DCE6E5-C703-412E-ABC4-306665C883F7}"/>
              </a:ext>
            </a:extLst>
          </p:cNvPr>
          <p:cNvSpPr txBox="1"/>
          <p:nvPr/>
        </p:nvSpPr>
        <p:spPr>
          <a:xfrm>
            <a:off x="1729667" y="4530606"/>
            <a:ext cx="6284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参加者：マイカーグループ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&amp;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カーシェアグループ（コミュニティ）</a:t>
            </a:r>
          </a:p>
        </p:txBody>
      </p:sp>
      <p:sp>
        <p:nvSpPr>
          <p:cNvPr id="101" name="楕円 100">
            <a:extLst>
              <a:ext uri="{FF2B5EF4-FFF2-40B4-BE49-F238E27FC236}">
                <a16:creationId xmlns:a16="http://schemas.microsoft.com/office/drawing/2014/main" xmlns="" id="{DCAA66E3-BBAA-44D0-A1FD-10BD5F1F23CE}"/>
              </a:ext>
            </a:extLst>
          </p:cNvPr>
          <p:cNvSpPr/>
          <p:nvPr/>
        </p:nvSpPr>
        <p:spPr>
          <a:xfrm>
            <a:off x="8258745" y="3388108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xmlns="" id="{946F3D9C-B5BF-42DE-AC97-BC1123C88897}"/>
              </a:ext>
            </a:extLst>
          </p:cNvPr>
          <p:cNvSpPr txBox="1"/>
          <p:nvPr/>
        </p:nvSpPr>
        <p:spPr>
          <a:xfrm>
            <a:off x="8239324" y="3443165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C2</a:t>
            </a:r>
            <a:endParaRPr kumimoji="1" lang="ja-JP" altLang="en-US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xmlns="" id="{06E72832-9570-4667-A222-8565A703025F}"/>
              </a:ext>
            </a:extLst>
          </p:cNvPr>
          <p:cNvSpPr txBox="1"/>
          <p:nvPr/>
        </p:nvSpPr>
        <p:spPr>
          <a:xfrm>
            <a:off x="8166935" y="371795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利用者</a:t>
            </a:r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xmlns="" id="{9043626A-B0D2-40F6-923A-35BE185D310E}"/>
              </a:ext>
            </a:extLst>
          </p:cNvPr>
          <p:cNvSpPr/>
          <p:nvPr/>
        </p:nvSpPr>
        <p:spPr>
          <a:xfrm>
            <a:off x="7358933" y="3343195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xmlns="" id="{7DE3C7EE-C08E-4224-AD32-0B36EE959F85}"/>
              </a:ext>
            </a:extLst>
          </p:cNvPr>
          <p:cNvSpPr txBox="1"/>
          <p:nvPr/>
        </p:nvSpPr>
        <p:spPr>
          <a:xfrm>
            <a:off x="7339512" y="3388727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C3</a:t>
            </a:r>
            <a:endParaRPr kumimoji="1" lang="ja-JP" altLang="en-US" sz="12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xmlns="" id="{857A068E-8129-4183-BC9C-C99C28820B90}"/>
              </a:ext>
            </a:extLst>
          </p:cNvPr>
          <p:cNvSpPr txBox="1"/>
          <p:nvPr/>
        </p:nvSpPr>
        <p:spPr>
          <a:xfrm>
            <a:off x="6834565" y="3673038"/>
            <a:ext cx="1361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グループ</a:t>
            </a:r>
            <a:r>
              <a:rPr kumimoji="1" lang="en-US" altLang="ja-JP" sz="1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C(</a:t>
            </a:r>
            <a:r>
              <a:rPr kumimoji="1" lang="ja-JP" altLang="en-US" sz="1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車無し）</a:t>
            </a:r>
            <a:endParaRPr kumimoji="1" lang="en-US" altLang="ja-JP" sz="1000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1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代表者</a:t>
            </a: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xmlns="" id="{AD4F2B30-96A8-4AE6-9A62-591AB01CBC25}"/>
              </a:ext>
            </a:extLst>
          </p:cNvPr>
          <p:cNvSpPr/>
          <p:nvPr/>
        </p:nvSpPr>
        <p:spPr>
          <a:xfrm>
            <a:off x="6459929" y="3343195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xmlns="" id="{C073AFF5-F739-4E09-A74D-2B438F47301A}"/>
              </a:ext>
            </a:extLst>
          </p:cNvPr>
          <p:cNvSpPr txBox="1"/>
          <p:nvPr/>
        </p:nvSpPr>
        <p:spPr>
          <a:xfrm>
            <a:off x="6430983" y="3379202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B2</a:t>
            </a:r>
            <a:endParaRPr kumimoji="1" lang="ja-JP" altLang="en-US" sz="1200" b="1" dirty="0">
              <a:solidFill>
                <a:srgbClr val="00B05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xmlns="" id="{BEF9543E-2DA0-4D65-977B-A0A829CD5834}"/>
              </a:ext>
            </a:extLst>
          </p:cNvPr>
          <p:cNvSpPr txBox="1"/>
          <p:nvPr/>
        </p:nvSpPr>
        <p:spPr>
          <a:xfrm>
            <a:off x="5931131" y="3933056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マイカーグループ</a:t>
            </a:r>
            <a:r>
              <a:rPr kumimoji="1" lang="en-US" altLang="ja-JP" sz="1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</a:p>
          <a:p>
            <a:r>
              <a:rPr kumimoji="1" lang="ja-JP" altLang="en-US" sz="1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自動車保有者</a:t>
            </a: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xmlns="" id="{C7923ED3-5FD3-41D8-B59B-772A84BE4AE5}"/>
              </a:ext>
            </a:extLst>
          </p:cNvPr>
          <p:cNvSpPr/>
          <p:nvPr/>
        </p:nvSpPr>
        <p:spPr>
          <a:xfrm>
            <a:off x="7512394" y="2192451"/>
            <a:ext cx="1217342" cy="63926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xmlns="" id="{076A140C-4E29-4B2E-B177-710C1193ADED}"/>
              </a:ext>
            </a:extLst>
          </p:cNvPr>
          <p:cNvSpPr txBox="1"/>
          <p:nvPr/>
        </p:nvSpPr>
        <p:spPr>
          <a:xfrm>
            <a:off x="7462916" y="184482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ウェブサイト</a:t>
            </a:r>
            <a:endParaRPr kumimoji="1"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（需要と供給表示）</a:t>
            </a:r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xmlns="" id="{1839E770-A767-427E-83AF-B4826079928D}"/>
              </a:ext>
            </a:extLst>
          </p:cNvPr>
          <p:cNvCxnSpPr>
            <a:cxnSpLocks/>
          </p:cNvCxnSpPr>
          <p:nvPr/>
        </p:nvCxnSpPr>
        <p:spPr>
          <a:xfrm flipH="1">
            <a:off x="7712813" y="3519918"/>
            <a:ext cx="485731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xmlns="" id="{F02FB7EF-D2E0-48CD-8686-AF4A1BB0E571}"/>
              </a:ext>
            </a:extLst>
          </p:cNvPr>
          <p:cNvCxnSpPr>
            <a:cxnSpLocks/>
            <a:stCxn id="117" idx="4"/>
          </p:cNvCxnSpPr>
          <p:nvPr/>
        </p:nvCxnSpPr>
        <p:spPr>
          <a:xfrm>
            <a:off x="6627379" y="2682807"/>
            <a:ext cx="0" cy="655377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フリーフォーム: 図形 115">
            <a:extLst>
              <a:ext uri="{FF2B5EF4-FFF2-40B4-BE49-F238E27FC236}">
                <a16:creationId xmlns:a16="http://schemas.microsoft.com/office/drawing/2014/main" xmlns="" id="{694D8163-620E-41BC-A55B-3DBB3F6A1333}"/>
              </a:ext>
            </a:extLst>
          </p:cNvPr>
          <p:cNvSpPr/>
          <p:nvPr/>
        </p:nvSpPr>
        <p:spPr>
          <a:xfrm>
            <a:off x="6747231" y="3654436"/>
            <a:ext cx="1552353" cy="436116"/>
          </a:xfrm>
          <a:custGeom>
            <a:avLst/>
            <a:gdLst>
              <a:gd name="connsiteX0" fmla="*/ 0 w 1552353"/>
              <a:gd name="connsiteY0" fmla="*/ 0 h 436116"/>
              <a:gd name="connsiteX1" fmla="*/ 691116 w 1552353"/>
              <a:gd name="connsiteY1" fmla="*/ 435934 h 436116"/>
              <a:gd name="connsiteX2" fmla="*/ 1552353 w 1552353"/>
              <a:gd name="connsiteY2" fmla="*/ 42530 h 43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353" h="436116">
                <a:moveTo>
                  <a:pt x="0" y="0"/>
                </a:moveTo>
                <a:cubicBezTo>
                  <a:pt x="216195" y="214423"/>
                  <a:pt x="432391" y="428846"/>
                  <a:pt x="691116" y="435934"/>
                </a:cubicBezTo>
                <a:cubicBezTo>
                  <a:pt x="949841" y="443022"/>
                  <a:pt x="1251097" y="242776"/>
                  <a:pt x="1552353" y="4253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xmlns="" id="{5534F2D3-0C89-4C57-840D-3EB495166A5E}"/>
              </a:ext>
            </a:extLst>
          </p:cNvPr>
          <p:cNvSpPr/>
          <p:nvPr/>
        </p:nvSpPr>
        <p:spPr>
          <a:xfrm>
            <a:off x="6465361" y="2358771"/>
            <a:ext cx="324036" cy="32403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xmlns="" id="{26D75828-2EC0-4DA1-8A03-A97DC9328BE1}"/>
              </a:ext>
            </a:extLst>
          </p:cNvPr>
          <p:cNvSpPr txBox="1"/>
          <p:nvPr/>
        </p:nvSpPr>
        <p:spPr>
          <a:xfrm>
            <a:off x="6436415" y="239477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B4</a:t>
            </a:r>
            <a:endParaRPr kumimoji="1" lang="ja-JP" altLang="en-US" sz="1200" b="1" dirty="0">
              <a:solidFill>
                <a:srgbClr val="00B05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xmlns="" id="{14DB91AE-9ADE-415E-81C1-A42515AF6FEB}"/>
              </a:ext>
            </a:extLst>
          </p:cNvPr>
          <p:cNvSpPr txBox="1"/>
          <p:nvPr/>
        </p:nvSpPr>
        <p:spPr>
          <a:xfrm>
            <a:off x="5940152" y="2028910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マイカーグループ</a:t>
            </a:r>
            <a:r>
              <a:rPr kumimoji="1" lang="en-US" altLang="ja-JP" sz="1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</a:t>
            </a:r>
          </a:p>
          <a:p>
            <a:pPr algn="ctr"/>
            <a:r>
              <a:rPr kumimoji="1" lang="ja-JP" altLang="en-US" sz="1000" b="1" dirty="0">
                <a:solidFill>
                  <a:srgbClr val="00B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代表者</a:t>
            </a:r>
          </a:p>
        </p:txBody>
      </p: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xmlns="" id="{628E2375-34A3-4E62-B003-F61A92C14753}"/>
              </a:ext>
            </a:extLst>
          </p:cNvPr>
          <p:cNvCxnSpPr>
            <a:cxnSpLocks/>
          </p:cNvCxnSpPr>
          <p:nvPr/>
        </p:nvCxnSpPr>
        <p:spPr>
          <a:xfrm flipH="1" flipV="1">
            <a:off x="6524544" y="2682807"/>
            <a:ext cx="15175" cy="677345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xmlns="" id="{C240952D-88E6-47B7-AE97-943003D9EB8C}"/>
              </a:ext>
            </a:extLst>
          </p:cNvPr>
          <p:cNvCxnSpPr>
            <a:cxnSpLocks/>
            <a:stCxn id="118" idx="3"/>
            <a:endCxn id="110" idx="1"/>
          </p:cNvCxnSpPr>
          <p:nvPr/>
        </p:nvCxnSpPr>
        <p:spPr>
          <a:xfrm flipV="1">
            <a:off x="6837487" y="2512084"/>
            <a:ext cx="674907" cy="21194"/>
          </a:xfrm>
          <a:prstGeom prst="straightConnector1">
            <a:avLst/>
          </a:prstGeom>
          <a:ln w="1270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xmlns="" id="{7CAB028F-84E8-48B0-913D-DF7BA58577A1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7613011" y="2831716"/>
            <a:ext cx="508054" cy="506470"/>
          </a:xfrm>
          <a:prstGeom prst="straightConnector1">
            <a:avLst/>
          </a:prstGeom>
          <a:ln w="1270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xmlns="" id="{B581C158-92F0-482E-B92E-5EE89725B8BD}"/>
              </a:ext>
            </a:extLst>
          </p:cNvPr>
          <p:cNvCxnSpPr>
            <a:cxnSpLocks/>
          </p:cNvCxnSpPr>
          <p:nvPr/>
        </p:nvCxnSpPr>
        <p:spPr>
          <a:xfrm flipH="1">
            <a:off x="7505600" y="2831716"/>
            <a:ext cx="401696" cy="506468"/>
          </a:xfrm>
          <a:prstGeom prst="straightConnector1">
            <a:avLst/>
          </a:prstGeom>
          <a:ln w="12700">
            <a:solidFill>
              <a:srgbClr val="002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xmlns="" id="{1C4F2FFB-A338-49C7-B1B6-8366CE7ACE8D}"/>
              </a:ext>
            </a:extLst>
          </p:cNvPr>
          <p:cNvSpPr txBox="1"/>
          <p:nvPr/>
        </p:nvSpPr>
        <p:spPr>
          <a:xfrm>
            <a:off x="7771179" y="351088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依頼</a:t>
            </a: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xmlns="" id="{3466D537-E262-402E-8232-312203E45237}"/>
              </a:ext>
            </a:extLst>
          </p:cNvPr>
          <p:cNvSpPr txBox="1"/>
          <p:nvPr/>
        </p:nvSpPr>
        <p:spPr>
          <a:xfrm>
            <a:off x="7668344" y="304796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</a:t>
            </a:r>
            <a:endParaRPr kumimoji="1"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（需要）</a:t>
            </a: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xmlns="" id="{62C9532E-FB25-4C0C-A7D0-B71E5D4F9841}"/>
              </a:ext>
            </a:extLst>
          </p:cNvPr>
          <p:cNvSpPr txBox="1"/>
          <p:nvPr/>
        </p:nvSpPr>
        <p:spPr>
          <a:xfrm>
            <a:off x="7361584" y="289300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閲覧</a:t>
            </a: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xmlns="" id="{39D2A139-02D9-483C-B34C-CE5F5D07CFA1}"/>
              </a:ext>
            </a:extLst>
          </p:cNvPr>
          <p:cNvSpPr txBox="1"/>
          <p:nvPr/>
        </p:nvSpPr>
        <p:spPr>
          <a:xfrm>
            <a:off x="6550845" y="298583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依頼</a:t>
            </a: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xmlns="" id="{3C500C12-AF3A-4ED9-A284-781A8E1BB7ED}"/>
              </a:ext>
            </a:extLst>
          </p:cNvPr>
          <p:cNvSpPr txBox="1"/>
          <p:nvPr/>
        </p:nvSpPr>
        <p:spPr>
          <a:xfrm>
            <a:off x="7505600" y="2356569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需要：</a:t>
            </a:r>
            <a:r>
              <a:rPr kumimoji="1" lang="en-US" altLang="ja-JP" sz="9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C2</a:t>
            </a:r>
            <a:r>
              <a:rPr kumimoji="1" lang="ja-JP" altLang="en-US" sz="9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さんの</a:t>
            </a:r>
            <a:r>
              <a:rPr kumimoji="1" lang="ja-JP" altLang="en-US" sz="9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希望</a:t>
            </a:r>
            <a:endParaRPr kumimoji="1" lang="en-US" altLang="ja-JP" sz="9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9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供給：</a:t>
            </a:r>
            <a:r>
              <a:rPr kumimoji="1" lang="en-US" altLang="ja-JP" sz="9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B2</a:t>
            </a:r>
            <a:r>
              <a:rPr kumimoji="1" lang="ja-JP" altLang="en-US" sz="9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さんの</a:t>
            </a:r>
            <a:r>
              <a:rPr kumimoji="1" lang="ja-JP" altLang="en-US" sz="9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予定</a:t>
            </a:r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xmlns="" id="{610AB33E-AA22-4E77-B3C4-FD9502002306}"/>
              </a:ext>
            </a:extLst>
          </p:cNvPr>
          <p:cNvSpPr txBox="1"/>
          <p:nvPr/>
        </p:nvSpPr>
        <p:spPr>
          <a:xfrm>
            <a:off x="7819037" y="392193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相乗り</a:t>
            </a: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xmlns="" id="{D3DE0665-2B15-4CA3-A3F3-239B5C586CDC}"/>
              </a:ext>
            </a:extLst>
          </p:cNvPr>
          <p:cNvSpPr txBox="1"/>
          <p:nvPr/>
        </p:nvSpPr>
        <p:spPr>
          <a:xfrm>
            <a:off x="5706125" y="287201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承諾</a:t>
            </a:r>
            <a:endParaRPr kumimoji="1" lang="en-US" altLang="ja-JP" sz="1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（移動予定）</a:t>
            </a: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xmlns="" id="{626CDCE8-BF76-4764-8192-33C0643E474D}"/>
              </a:ext>
            </a:extLst>
          </p:cNvPr>
          <p:cNvSpPr txBox="1"/>
          <p:nvPr/>
        </p:nvSpPr>
        <p:spPr>
          <a:xfrm>
            <a:off x="6879981" y="2164853"/>
            <a:ext cx="697627" cy="44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</a:t>
            </a:r>
            <a:r>
              <a:rPr kumimoji="1" lang="en-US" altLang="ja-JP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（供給）</a:t>
            </a:r>
          </a:p>
        </p:txBody>
      </p:sp>
      <p:sp>
        <p:nvSpPr>
          <p:cNvPr id="142" name="四角形: 角を丸くする 141">
            <a:extLst>
              <a:ext uri="{FF2B5EF4-FFF2-40B4-BE49-F238E27FC236}">
                <a16:creationId xmlns:a16="http://schemas.microsoft.com/office/drawing/2014/main" xmlns="" id="{2700A648-DB48-4D84-97B6-B990E15AC898}"/>
              </a:ext>
            </a:extLst>
          </p:cNvPr>
          <p:cNvSpPr/>
          <p:nvPr/>
        </p:nvSpPr>
        <p:spPr>
          <a:xfrm>
            <a:off x="5796136" y="1000298"/>
            <a:ext cx="3096344" cy="3333209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xmlns="" id="{E8C099A0-25D1-4E70-85A3-E704B02235B1}"/>
              </a:ext>
            </a:extLst>
          </p:cNvPr>
          <p:cNvSpPr txBox="1"/>
          <p:nvPr/>
        </p:nvSpPr>
        <p:spPr>
          <a:xfrm>
            <a:off x="7020272" y="107422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仕組み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xmlns="" id="{CE986D57-37CB-4F1E-AD5A-C74EAA70A258}"/>
              </a:ext>
            </a:extLst>
          </p:cNvPr>
          <p:cNvCxnSpPr>
            <a:cxnSpLocks/>
          </p:cNvCxnSpPr>
          <p:nvPr/>
        </p:nvCxnSpPr>
        <p:spPr>
          <a:xfrm flipH="1" flipV="1">
            <a:off x="6806106" y="2652727"/>
            <a:ext cx="609369" cy="685457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xmlns="" id="{1ED71CF1-8634-4C10-8CEE-29FD301D722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733937" y="2730115"/>
            <a:ext cx="609369" cy="685457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xmlns="" id="{D26FB17F-872B-4879-BDD7-C4E3BB74A960}"/>
              </a:ext>
            </a:extLst>
          </p:cNvPr>
          <p:cNvSpPr txBox="1"/>
          <p:nvPr/>
        </p:nvSpPr>
        <p:spPr>
          <a:xfrm>
            <a:off x="6992446" y="279080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依頼</a:t>
            </a: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xmlns="" id="{75727EBF-C92D-48F8-8579-FC40E9F9D8CF}"/>
              </a:ext>
            </a:extLst>
          </p:cNvPr>
          <p:cNvSpPr txBox="1"/>
          <p:nvPr/>
        </p:nvSpPr>
        <p:spPr>
          <a:xfrm>
            <a:off x="6804248" y="316004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承諾</a:t>
            </a:r>
          </a:p>
        </p:txBody>
      </p:sp>
      <p:pic>
        <p:nvPicPr>
          <p:cNvPr id="152" name="グラフィックス 151" descr="自動車">
            <a:extLst>
              <a:ext uri="{FF2B5EF4-FFF2-40B4-BE49-F238E27FC236}">
                <a16:creationId xmlns:a16="http://schemas.microsoft.com/office/drawing/2014/main" xmlns="" id="{81F88788-F1C0-450B-98FC-3A0C76E6D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400328" y="3587934"/>
            <a:ext cx="457200" cy="4572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4F43469E-CEB4-4B1D-904F-01BE832FBED3}"/>
              </a:ext>
            </a:extLst>
          </p:cNvPr>
          <p:cNvSpPr txBox="1"/>
          <p:nvPr/>
        </p:nvSpPr>
        <p:spPr>
          <a:xfrm>
            <a:off x="6140058" y="1340768"/>
            <a:ext cx="2608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実線は最初の取り組み。破線は将来像</a:t>
            </a:r>
          </a:p>
        </p:txBody>
      </p:sp>
    </p:spTree>
    <p:extLst>
      <p:ext uri="{BB962C8B-B14F-4D97-AF65-F5344CB8AC3E}">
        <p14:creationId xmlns:p14="http://schemas.microsoft.com/office/powerpoint/2010/main" val="200171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BEE417FF-462A-45E1-9FAA-B9D742BD6B20}"/>
              </a:ext>
            </a:extLst>
          </p:cNvPr>
          <p:cNvSpPr txBox="1"/>
          <p:nvPr/>
        </p:nvSpPr>
        <p:spPr>
          <a:xfrm>
            <a:off x="105078" y="1153537"/>
            <a:ext cx="633913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200"/>
              </a:lnSpc>
              <a:buClr>
                <a:srgbClr val="009ED6"/>
              </a:buClr>
              <a:buFont typeface="Wingdings" charset="2"/>
              <a:buChar char="u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報酬：</a:t>
            </a:r>
            <a:r>
              <a:rPr kumimoji="1" lang="ja-JP" altLang="en-US" dirty="0">
                <a:solidFill>
                  <a:srgbClr val="3366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仕組みを維持するための報酬を設定</a:t>
            </a:r>
            <a:endParaRPr kumimoji="1" lang="en-US" altLang="ja-JP" dirty="0">
              <a:solidFill>
                <a:srgbClr val="3366FF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D6FB9F5F-EE47-43D7-B9E5-C0CF725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マイカー及びシェアカーの相乗り</a:t>
            </a:r>
          </a:p>
        </p:txBody>
      </p:sp>
      <p:sp>
        <p:nvSpPr>
          <p:cNvPr id="15" name="日付プレースホルダー 1">
            <a:extLst>
              <a:ext uri="{FF2B5EF4-FFF2-40B4-BE49-F238E27FC236}">
                <a16:creationId xmlns:a16="http://schemas.microsoft.com/office/drawing/2014/main" xmlns="" id="{AAC28C3B-81C3-4AF3-8FFB-39E94567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xmlns="" id="{3B90C122-297E-4EA7-9882-5098E1D8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スライド番号プレースホルダー 3">
            <a:extLst>
              <a:ext uri="{FF2B5EF4-FFF2-40B4-BE49-F238E27FC236}">
                <a16:creationId xmlns:a16="http://schemas.microsoft.com/office/drawing/2014/main" xmlns="" id="{55EA3569-2371-4220-ACEE-EFC9696C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16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aphicFrame>
        <p:nvGraphicFramePr>
          <p:cNvPr id="3" name="オブジェクト 2">
            <a:extLst>
              <a:ext uri="{FF2B5EF4-FFF2-40B4-BE49-F238E27FC236}">
                <a16:creationId xmlns:a16="http://schemas.microsoft.com/office/drawing/2014/main" xmlns="" id="{086DAC84-981C-41D0-B185-1A1E34821C0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9750" y="1700213"/>
          <a:ext cx="8407400" cy="352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Worksheet" r:id="rId4" imgW="5696060" imgH="2390775" progId="Excel.Sheet.12">
                  <p:embed/>
                </p:oleObj>
              </mc:Choice>
              <mc:Fallback>
                <p:oleObj name="Worksheet" r:id="rId4" imgW="5696060" imgH="2390775" progId="Excel.Sheet.12">
                  <p:embed/>
                  <p:pic>
                    <p:nvPicPr>
                      <p:cNvPr id="3" name="オブジェクト 2">
                        <a:extLst>
                          <a:ext uri="{FF2B5EF4-FFF2-40B4-BE49-F238E27FC236}">
                            <a16:creationId xmlns:a16="http://schemas.microsoft.com/office/drawing/2014/main" xmlns="" id="{086DAC84-981C-41D0-B185-1A1E34821C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750" y="1700213"/>
                        <a:ext cx="8407400" cy="3529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0E76B3A7-80E6-4F44-8A9D-207C9E9E952A}"/>
              </a:ext>
            </a:extLst>
          </p:cNvPr>
          <p:cNvSpPr txBox="1"/>
          <p:nvPr/>
        </p:nvSpPr>
        <p:spPr>
          <a:xfrm>
            <a:off x="539552" y="5354052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相乗り利用者の謝金は、利用者の親族（子供や兄弟など）が支払うことも可能</a:t>
            </a:r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→故郷から離れた子供が、親の移動手段を確保するために、コミュニティに会費を払うなど</a:t>
            </a:r>
          </a:p>
        </p:txBody>
      </p:sp>
    </p:spTree>
    <p:extLst>
      <p:ext uri="{BB962C8B-B14F-4D97-AF65-F5344CB8AC3E}">
        <p14:creationId xmlns:p14="http://schemas.microsoft.com/office/powerpoint/2010/main" val="916353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xmlns="" id="{12C03A15-32EF-47FA-A700-DE79A10EE6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504" y="980728"/>
            <a:ext cx="8856984" cy="547260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3200" dirty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1. </a:t>
            </a:r>
            <a:r>
              <a:rPr kumimoji="1" lang="ja-JP" altLang="en-US" sz="3200" dirty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新しい交通サービスの提案</a:t>
            </a:r>
            <a:endParaRPr kumimoji="1" lang="en-US" altLang="ja-JP" sz="3200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外部リソース確保を兼ねた石巻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活性化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xmlns="" id="{95792527-6F0A-4303-99B9-6251D9FB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提案内容</a:t>
            </a:r>
          </a:p>
        </p:txBody>
      </p:sp>
      <p:sp>
        <p:nvSpPr>
          <p:cNvPr id="7" name="日付プレースホルダー 1">
            <a:extLst>
              <a:ext uri="{FF2B5EF4-FFF2-40B4-BE49-F238E27FC236}">
                <a16:creationId xmlns:a16="http://schemas.microsoft.com/office/drawing/2014/main" xmlns="" id="{D99BC8BE-B17C-47E2-BFBF-EA7EEA4C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フッター プレースホルダー 2">
            <a:extLst>
              <a:ext uri="{FF2B5EF4-FFF2-40B4-BE49-F238E27FC236}">
                <a16:creationId xmlns:a16="http://schemas.microsoft.com/office/drawing/2014/main" xmlns="" id="{CD3AAD9A-F279-4C4F-8599-1CB4EBF4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xmlns="" id="{F6626743-31AC-44A6-8D94-B5937E74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17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02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8748713" cy="863601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石巻・旧商店街地区の活性化事業案 概要</a:t>
            </a:r>
            <a:endParaRPr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509" name="テキスト ボックス 45"/>
          <p:cNvSpPr txBox="1">
            <a:spLocks noChangeArrowheads="1"/>
          </p:cNvSpPr>
          <p:nvPr/>
        </p:nvSpPr>
        <p:spPr bwMode="auto">
          <a:xfrm>
            <a:off x="101600" y="981075"/>
            <a:ext cx="7494588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buClr>
                <a:srgbClr val="00B0F0"/>
              </a:buClr>
              <a:buFont typeface="Wingdings" pitchFamily="2" charset="2"/>
              <a:buChar char="ü"/>
            </a:pPr>
            <a:r>
              <a:rPr lang="ja-JP" altLang="en-US" sz="2400">
                <a:solidFill>
                  <a:srgbClr val="C00000"/>
                </a:solidFill>
                <a:ea typeface="メイリオ" pitchFamily="50" charset="-128"/>
                <a:cs typeface="Arial" charset="0"/>
              </a:rPr>
              <a:t>旧商店街地区をシーフードマーケットとして活用</a:t>
            </a:r>
            <a:endParaRPr lang="en-US" altLang="ja-JP" sz="2400">
              <a:solidFill>
                <a:srgbClr val="C00000"/>
              </a:solidFill>
              <a:ea typeface="メイリオ" pitchFamily="50" charset="-128"/>
              <a:cs typeface="Arial" charset="0"/>
            </a:endParaRPr>
          </a:p>
        </p:txBody>
      </p:sp>
      <p:grpSp>
        <p:nvGrpSpPr>
          <p:cNvPr id="21510" name="グループ化 46"/>
          <p:cNvGrpSpPr>
            <a:grpSpLocks/>
          </p:cNvGrpSpPr>
          <p:nvPr/>
        </p:nvGrpSpPr>
        <p:grpSpPr bwMode="auto">
          <a:xfrm>
            <a:off x="320675" y="1412875"/>
            <a:ext cx="8502650" cy="5094288"/>
            <a:chOff x="101388" y="1412776"/>
            <a:chExt cx="8503060" cy="5093750"/>
          </a:xfrm>
        </p:grpSpPr>
        <p:grpSp>
          <p:nvGrpSpPr>
            <p:cNvPr id="21511" name="グループ化 43"/>
            <p:cNvGrpSpPr>
              <a:grpSpLocks noChangeAspect="1"/>
            </p:cNvGrpSpPr>
            <p:nvPr/>
          </p:nvGrpSpPr>
          <p:grpSpPr bwMode="auto">
            <a:xfrm>
              <a:off x="101388" y="1412776"/>
              <a:ext cx="8503060" cy="5093750"/>
              <a:chOff x="101388" y="980728"/>
              <a:chExt cx="7422940" cy="4446705"/>
            </a:xfrm>
          </p:grpSpPr>
          <p:pic>
            <p:nvPicPr>
              <p:cNvPr id="21513" name="図 7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07504" y="980728"/>
                <a:ext cx="7416824" cy="4385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楕円 9">
                <a:extLst/>
              </p:cNvPr>
              <p:cNvSpPr/>
              <p:nvPr/>
            </p:nvSpPr>
            <p:spPr>
              <a:xfrm>
                <a:off x="2699972" y="3893465"/>
                <a:ext cx="2874380" cy="936732"/>
              </a:xfrm>
              <a:prstGeom prst="ellipse">
                <a:avLst/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旧商店街地区</a:t>
                </a:r>
              </a:p>
            </p:txBody>
          </p:sp>
          <p:sp>
            <p:nvSpPr>
              <p:cNvPr id="18" name="矢印: 右 17">
                <a:extLst/>
              </p:cNvPr>
              <p:cNvSpPr/>
              <p:nvPr/>
            </p:nvSpPr>
            <p:spPr>
              <a:xfrm rot="3452892">
                <a:off x="2294961" y="2622817"/>
                <a:ext cx="2264531" cy="58208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9" name="楕円 8">
                <a:extLst/>
              </p:cNvPr>
              <p:cNvSpPr/>
              <p:nvPr/>
            </p:nvSpPr>
            <p:spPr>
              <a:xfrm>
                <a:off x="1332077" y="1016756"/>
                <a:ext cx="2357435" cy="864675"/>
              </a:xfrm>
              <a:prstGeom prst="ellipse">
                <a:avLst/>
              </a:prstGeom>
              <a:solidFill>
                <a:srgbClr val="00B0F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ja-JP" altLang="en-US" sz="2400" b="1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石巻駅周辺</a:t>
                </a:r>
              </a:p>
            </p:txBody>
          </p:sp>
          <p:sp>
            <p:nvSpPr>
              <p:cNvPr id="20" name="矢印: 右 19">
                <a:extLst/>
              </p:cNvPr>
              <p:cNvSpPr/>
              <p:nvPr/>
            </p:nvSpPr>
            <p:spPr>
              <a:xfrm>
                <a:off x="101388" y="1157739"/>
                <a:ext cx="1236369" cy="58208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21" name="矢印: 右 20">
                <a:extLst/>
              </p:cNvPr>
              <p:cNvSpPr/>
              <p:nvPr/>
            </p:nvSpPr>
            <p:spPr>
              <a:xfrm rot="2700000">
                <a:off x="5250533" y="4740348"/>
                <a:ext cx="792088" cy="582082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36" name="矢印: 右 35">
                <a:extLst/>
              </p:cNvPr>
              <p:cNvSpPr/>
              <p:nvPr/>
            </p:nvSpPr>
            <p:spPr>
              <a:xfrm rot="18900000" flipV="1">
                <a:off x="5250533" y="3471597"/>
                <a:ext cx="792088" cy="582082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37" name="矢印: 右 36">
                <a:extLst/>
              </p:cNvPr>
              <p:cNvSpPr/>
              <p:nvPr/>
            </p:nvSpPr>
            <p:spPr>
              <a:xfrm rot="18900000" flipH="1">
                <a:off x="2258894" y="4740348"/>
                <a:ext cx="792088" cy="582082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38" name="矢印: 右 37">
                <a:extLst/>
              </p:cNvPr>
              <p:cNvSpPr/>
              <p:nvPr/>
            </p:nvSpPr>
            <p:spPr>
              <a:xfrm rot="13500000" flipV="1">
                <a:off x="2258894" y="3471597"/>
                <a:ext cx="792088" cy="582082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</p:grpSp>
        <p:sp>
          <p:nvSpPr>
            <p:cNvPr id="11" name="テキスト ボックス 10">
              <a:extLst/>
            </p:cNvPr>
            <p:cNvSpPr txBox="1"/>
            <p:nvPr/>
          </p:nvSpPr>
          <p:spPr>
            <a:xfrm>
              <a:off x="4249726" y="1530239"/>
              <a:ext cx="4283282" cy="193878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defRPr/>
              </a:pPr>
              <a:r>
                <a:rPr lang="ja-JP" altLang="en-US" sz="2000" u="sng" dirty="0"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  <a:t>シーフードマーケットの主な役割</a:t>
              </a:r>
              <a:endParaRPr lang="en-US" altLang="ja-JP" sz="2000" u="sng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Font typeface="Wingdings" panose="05000000000000000000" pitchFamily="2" charset="2"/>
                <a:buChar char="u"/>
                <a:defRPr/>
              </a:pPr>
              <a:r>
                <a:rPr lang="ja-JP" altLang="en-US" sz="2000" dirty="0"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  <a:t>石巻市内外から人を呼び込む拠点</a:t>
              </a:r>
              <a:endPara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Font typeface="Wingdings" panose="05000000000000000000" pitchFamily="2" charset="2"/>
                <a:buChar char="u"/>
                <a:defRPr/>
              </a:pPr>
              <a:r>
                <a:rPr lang="ja-JP" altLang="en-US" sz="2000" dirty="0"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  <a:t>更にディープな石巻観光へ誘う</a:t>
              </a:r>
              <a:r>
                <a:rPr lang="en-US" altLang="ja-JP" sz="2000" dirty="0"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  <a:t/>
              </a:r>
              <a:br>
                <a:rPr lang="en-US" altLang="ja-JP" sz="2000" dirty="0"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</a:br>
              <a:r>
                <a:rPr lang="ja-JP" altLang="en-US" sz="2000" dirty="0"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  <a:t>インターフェイス</a:t>
              </a:r>
              <a:endPara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Font typeface="Wingdings" panose="05000000000000000000" pitchFamily="2" charset="2"/>
                <a:buChar char="u"/>
                <a:defRPr/>
              </a:pPr>
              <a:r>
                <a:rPr lang="ja-JP" altLang="en-US" sz="2000" dirty="0"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  <a:t>前述の提案に必要な人的リソースの確保</a:t>
              </a:r>
              <a:endParaRPr lang="en-US" altLang="ja-JP" sz="2000" dirty="0"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19" name="日付プレースホルダー 1">
            <a:extLst>
              <a:ext uri="{FF2B5EF4-FFF2-40B4-BE49-F238E27FC236}">
                <a16:creationId xmlns:a16="http://schemas.microsoft.com/office/drawing/2014/main" xmlns="" id="{1EACDEF1-49D8-453A-95B6-296D01DD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フッター プレースホルダー 2">
            <a:extLst>
              <a:ext uri="{FF2B5EF4-FFF2-40B4-BE49-F238E27FC236}">
                <a16:creationId xmlns:a16="http://schemas.microsoft.com/office/drawing/2014/main" xmlns="" id="{AD5852E1-B4C0-434F-9880-79E42E47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スライド番号プレースホルダー 3">
            <a:extLst>
              <a:ext uri="{FF2B5EF4-FFF2-40B4-BE49-F238E27FC236}">
                <a16:creationId xmlns:a16="http://schemas.microsoft.com/office/drawing/2014/main" xmlns="" id="{7D80E07C-8CE9-40BD-9B7C-B998241A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18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395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7842250" cy="863601"/>
          </a:xfrm>
        </p:spPr>
        <p:txBody>
          <a:bodyPr/>
          <a:lstStyle/>
          <a:p>
            <a:pPr eaLnBrk="1" hangingPunct="1"/>
            <a:r>
              <a:rPr lang="ja-JP" altLang="en-US" sz="3600">
                <a:latin typeface="Meiryo" pitchFamily="50" charset="-128"/>
                <a:ea typeface="Meiryo" pitchFamily="50" charset="-128"/>
                <a:cs typeface="Arial" charset="0"/>
              </a:rPr>
              <a:t>マーケット計画着想までの考察</a:t>
            </a:r>
            <a:endParaRPr lang="ja-JP" altLang="en-US" sz="3600">
              <a:latin typeface="Arial" charset="0"/>
              <a:ea typeface="Meiryo" pitchFamily="50" charset="-128"/>
              <a:cs typeface="Arial" charset="0"/>
            </a:endParaRPr>
          </a:p>
        </p:txBody>
      </p:sp>
      <p:sp>
        <p:nvSpPr>
          <p:cNvPr id="11" name="Explosion 1 10"/>
          <p:cNvSpPr/>
          <p:nvPr/>
        </p:nvSpPr>
        <p:spPr>
          <a:xfrm>
            <a:off x="3435350" y="836613"/>
            <a:ext cx="2138363" cy="1317625"/>
          </a:xfrm>
          <a:prstGeom prst="irregularSeal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東日本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大震災</a:t>
            </a:r>
            <a:endParaRPr kumimoji="0"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63625" y="4313238"/>
            <a:ext cx="7038975" cy="103663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事業内容</a:t>
            </a:r>
            <a:endParaRPr kumimoji="0" lang="en-US" altLang="ja-JP" dirty="0">
              <a:solidFill>
                <a:schemeClr val="accent6">
                  <a:lumMod val="60000"/>
                  <a:lumOff val="4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石巻の海産物と若者の活力・発想が育むシーフードマーケット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22535" name="グループ化 4"/>
          <p:cNvGrpSpPr>
            <a:grpSpLocks/>
          </p:cNvGrpSpPr>
          <p:nvPr/>
        </p:nvGrpSpPr>
        <p:grpSpPr bwMode="auto">
          <a:xfrm>
            <a:off x="1081088" y="5451475"/>
            <a:ext cx="7002462" cy="930275"/>
            <a:chOff x="1097941" y="5167107"/>
            <a:chExt cx="7002451" cy="931056"/>
          </a:xfrm>
        </p:grpSpPr>
        <p:sp>
          <p:nvSpPr>
            <p:cNvPr id="16" name="Rounded Rectangle 15"/>
            <p:cNvSpPr/>
            <p:nvPr/>
          </p:nvSpPr>
          <p:spPr>
            <a:xfrm>
              <a:off x="1097941" y="5167107"/>
              <a:ext cx="1025523" cy="9151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dirty="0">
                  <a:latin typeface="Meiryo" charset="-128"/>
                  <a:ea typeface="Meiryo" charset="-128"/>
                  <a:cs typeface="Meiryo" charset="-128"/>
                </a:rPr>
                <a:t>新鮮な魚介類</a:t>
              </a:r>
              <a:endParaRPr kumimoji="0" 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71447" y="5167107"/>
              <a:ext cx="1422398" cy="9151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dirty="0">
                  <a:latin typeface="Meiryo" charset="-128"/>
                  <a:ea typeface="Meiryo" charset="-128"/>
                  <a:cs typeface="Meiryo" charset="-128"/>
                </a:rPr>
                <a:t>伝統</a:t>
              </a:r>
              <a:r>
                <a:rPr kumimoji="0" lang="en-US" altLang="ja-JP" dirty="0">
                  <a:latin typeface="Meiryo" charset="-128"/>
                  <a:ea typeface="Meiryo" charset="-128"/>
                  <a:cs typeface="Meiryo" charset="-128"/>
                </a:rPr>
                <a:t>x</a:t>
              </a:r>
              <a:r>
                <a:rPr kumimoji="0" lang="ja-JP" altLang="en-US" dirty="0">
                  <a:latin typeface="Meiryo" charset="-128"/>
                  <a:ea typeface="Meiryo" charset="-128"/>
                  <a:cs typeface="Meiryo" charset="-128"/>
                </a:rPr>
                <a:t>創作シーフード</a:t>
              </a:r>
              <a:endParaRPr kumimoji="0" 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609362" y="5182995"/>
              <a:ext cx="1457323" cy="9151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dirty="0">
                  <a:latin typeface="Meiryo" charset="-128"/>
                  <a:ea typeface="Meiryo" charset="-128"/>
                  <a:cs typeface="Meiryo" charset="-128"/>
                </a:rPr>
                <a:t>活発な</a:t>
              </a:r>
              <a:r>
                <a:rPr kumimoji="0" lang="en-US" altLang="ja-JP" dirty="0">
                  <a:latin typeface="Meiryo" charset="-128"/>
                  <a:ea typeface="Meiryo" charset="-128"/>
                  <a:cs typeface="Meiryo" charset="-128"/>
                </a:rPr>
                <a:t/>
              </a:r>
              <a:br>
                <a:rPr kumimoji="0" lang="en-US" altLang="ja-JP" dirty="0">
                  <a:latin typeface="Meiryo" charset="-128"/>
                  <a:ea typeface="Meiryo" charset="-128"/>
                  <a:cs typeface="Meiryo" charset="-128"/>
                </a:rPr>
              </a:br>
              <a:r>
                <a:rPr kumimoji="0" lang="ja-JP" altLang="en-US" dirty="0">
                  <a:latin typeface="Meiryo" charset="-128"/>
                  <a:ea typeface="Meiryo" charset="-128"/>
                  <a:cs typeface="Meiryo" charset="-128"/>
                </a:rPr>
                <a:t>若者・学生</a:t>
              </a:r>
              <a:endParaRPr kumimoji="0" 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129814" y="5182995"/>
              <a:ext cx="1474785" cy="9151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dirty="0">
                  <a:latin typeface="Meiryo" charset="-128"/>
                  <a:ea typeface="Meiryo" charset="-128"/>
                  <a:cs typeface="Meiryo" charset="-128"/>
                </a:rPr>
                <a:t>出店機会の提供</a:t>
              </a:r>
              <a:endParaRPr kumimoji="0" 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498608" y="5167107"/>
              <a:ext cx="1601784" cy="9151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dirty="0">
                  <a:latin typeface="Meiryo" charset="-128"/>
                  <a:ea typeface="Meiryo" charset="-128"/>
                  <a:cs typeface="Meiryo" charset="-128"/>
                </a:rPr>
                <a:t>活気あるマーケット</a:t>
              </a:r>
              <a:endParaRPr kumimoji="0" 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33" name="Down Arrow 32"/>
          <p:cNvSpPr/>
          <p:nvPr/>
        </p:nvSpPr>
        <p:spPr>
          <a:xfrm>
            <a:off x="4217988" y="3767138"/>
            <a:ext cx="730250" cy="53975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08288" y="2741613"/>
            <a:ext cx="3360737" cy="9921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solidFill>
                  <a:schemeClr val="accent3">
                    <a:lumMod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着眼点</a:t>
            </a:r>
            <a:endParaRPr kumimoji="0" lang="en-US" altLang="ja-JP" dirty="0">
              <a:solidFill>
                <a:schemeClr val="accent3">
                  <a:lumMod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人が集まる持続的コンテンツと環境整備の必要性</a:t>
            </a:r>
            <a:endParaRPr kumimoji="0"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Preparation 12"/>
          <p:cNvSpPr/>
          <p:nvPr/>
        </p:nvSpPr>
        <p:spPr bwMode="auto">
          <a:xfrm>
            <a:off x="395288" y="2771775"/>
            <a:ext cx="1647825" cy="869950"/>
          </a:xfrm>
          <a:prstGeom prst="flowChartPreparati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石巻　らしさ</a:t>
            </a:r>
            <a:endParaRPr kumimoji="0"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31025" y="2763838"/>
            <a:ext cx="1889125" cy="9699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solidFill>
                  <a:schemeClr val="accent3">
                    <a:lumMod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着眼点</a:t>
            </a:r>
            <a:endParaRPr kumimoji="0" lang="en-US" altLang="ja-JP" dirty="0">
              <a:solidFill>
                <a:schemeClr val="accent3">
                  <a:lumMod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人と場をつなぐ交通システム</a:t>
            </a:r>
            <a:endParaRPr kumimoji="0"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" name="Plus 31"/>
          <p:cNvSpPr/>
          <p:nvPr/>
        </p:nvSpPr>
        <p:spPr bwMode="auto">
          <a:xfrm>
            <a:off x="6354763" y="3063875"/>
            <a:ext cx="388937" cy="366713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5" name="Plus 34"/>
          <p:cNvSpPr/>
          <p:nvPr/>
        </p:nvSpPr>
        <p:spPr bwMode="auto">
          <a:xfrm>
            <a:off x="2230438" y="3038475"/>
            <a:ext cx="390525" cy="365125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22542" name="グループ化 5"/>
          <p:cNvGrpSpPr>
            <a:grpSpLocks/>
          </p:cNvGrpSpPr>
          <p:nvPr/>
        </p:nvGrpSpPr>
        <p:grpSpPr bwMode="auto">
          <a:xfrm>
            <a:off x="5670550" y="1250950"/>
            <a:ext cx="3149600" cy="1414463"/>
            <a:chOff x="5669982" y="1250950"/>
            <a:chExt cx="3150490" cy="1414098"/>
          </a:xfrm>
        </p:grpSpPr>
        <p:sp>
          <p:nvSpPr>
            <p:cNvPr id="2" name="矢印: 右カーブ 1">
              <a:extLst/>
            </p:cNvPr>
            <p:cNvSpPr/>
            <p:nvPr/>
          </p:nvSpPr>
          <p:spPr>
            <a:xfrm rot="2459206">
              <a:off x="5669982" y="1547736"/>
              <a:ext cx="719341" cy="111731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443313" y="1250950"/>
              <a:ext cx="2377159" cy="97764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dirty="0">
                  <a:solidFill>
                    <a:schemeClr val="accent2"/>
                  </a:solidFill>
                  <a:latin typeface="Meiryo" charset="-128"/>
                  <a:ea typeface="Meiryo" charset="-128"/>
                  <a:cs typeface="Meiryo" charset="-128"/>
                </a:rPr>
                <a:t>背景</a:t>
              </a:r>
              <a:endParaRPr kumimoji="0" lang="en-US" altLang="ja-JP" dirty="0">
                <a:solidFill>
                  <a:schemeClr val="accent2"/>
                </a:solidFill>
                <a:latin typeface="Meiryo" charset="-128"/>
                <a:ea typeface="Meiryo" charset="-128"/>
                <a:cs typeface="Meiryo" charset="-128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dirty="0">
                  <a:latin typeface="Meiryo" charset="-128"/>
                  <a:ea typeface="Meiryo" charset="-128"/>
                  <a:cs typeface="Meiryo" charset="-128"/>
                </a:rPr>
                <a:t>住民の復興住宅や　郊外への移転</a:t>
              </a:r>
              <a:endParaRPr kumimoji="0" lang="en-US" altLang="ja-JP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22543" name="グループ化 4"/>
          <p:cNvGrpSpPr>
            <a:grpSpLocks/>
          </p:cNvGrpSpPr>
          <p:nvPr/>
        </p:nvGrpSpPr>
        <p:grpSpPr bwMode="auto">
          <a:xfrm>
            <a:off x="107950" y="1250950"/>
            <a:ext cx="3230563" cy="1414463"/>
            <a:chOff x="107504" y="1250950"/>
            <a:chExt cx="3230544" cy="1414098"/>
          </a:xfrm>
        </p:grpSpPr>
        <p:sp>
          <p:nvSpPr>
            <p:cNvPr id="26" name="矢印: 右カーブ 25">
              <a:extLst/>
            </p:cNvPr>
            <p:cNvSpPr/>
            <p:nvPr/>
          </p:nvSpPr>
          <p:spPr>
            <a:xfrm rot="19140794" flipH="1">
              <a:off x="2617327" y="1547736"/>
              <a:ext cx="720721" cy="111731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dirty="0">
                <a:noFill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7504" y="1250950"/>
              <a:ext cx="2463786" cy="98558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dirty="0">
                  <a:solidFill>
                    <a:schemeClr val="accent2"/>
                  </a:solidFill>
                  <a:latin typeface="Meiryo" charset="-128"/>
                  <a:ea typeface="Meiryo" charset="-128"/>
                  <a:cs typeface="Meiryo" charset="-128"/>
                </a:rPr>
                <a:t>背景</a:t>
              </a:r>
              <a:endParaRPr kumimoji="0" lang="en-US" altLang="ja-JP" dirty="0">
                <a:solidFill>
                  <a:schemeClr val="accent2"/>
                </a:solidFill>
                <a:latin typeface="Meiryo" charset="-128"/>
                <a:ea typeface="Meiryo" charset="-128"/>
                <a:cs typeface="Meiryo" charset="-128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ja-JP" altLang="en-US" dirty="0">
                  <a:latin typeface="Meiryo" charset="-128"/>
                  <a:ea typeface="Meiryo" charset="-128"/>
                  <a:cs typeface="Meiryo" charset="-128"/>
                </a:rPr>
                <a:t>駅前・商店街エリアの被災と空洞化</a:t>
              </a:r>
              <a:endParaRPr kumimoji="0" lang="en-US" altLang="ja-JP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29" name="Down Arrow 32">
            <a:extLst/>
          </p:cNvPr>
          <p:cNvSpPr/>
          <p:nvPr/>
        </p:nvSpPr>
        <p:spPr>
          <a:xfrm>
            <a:off x="4152900" y="2170113"/>
            <a:ext cx="730250" cy="53975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7" name="日付プレースホルダー 1">
            <a:extLst>
              <a:ext uri="{FF2B5EF4-FFF2-40B4-BE49-F238E27FC236}">
                <a16:creationId xmlns:a16="http://schemas.microsoft.com/office/drawing/2014/main" xmlns="" id="{F8C0CCCF-BCFC-4F53-B1EE-3F8AF227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フッター プレースホルダー 2">
            <a:extLst>
              <a:ext uri="{FF2B5EF4-FFF2-40B4-BE49-F238E27FC236}">
                <a16:creationId xmlns:a16="http://schemas.microsoft.com/office/drawing/2014/main" xmlns="" id="{9BA0A1AE-21B7-4CAA-BE59-7DBB8073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スライド番号プレースホルダー 3">
            <a:extLst>
              <a:ext uri="{FF2B5EF4-FFF2-40B4-BE49-F238E27FC236}">
                <a16:creationId xmlns:a16="http://schemas.microsoft.com/office/drawing/2014/main" xmlns="" id="{F57A8698-F8D4-4528-800D-C74EA533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19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27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064410DF-D8EA-4189-ACB4-C58370A9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200" y="3645024"/>
            <a:ext cx="2543200" cy="765051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実習概要</a:t>
            </a:r>
          </a:p>
        </p:txBody>
      </p:sp>
    </p:spTree>
    <p:extLst>
      <p:ext uri="{BB962C8B-B14F-4D97-AF65-F5344CB8AC3E}">
        <p14:creationId xmlns:p14="http://schemas.microsoft.com/office/powerpoint/2010/main" val="137622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Date Placeholder 1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>
                <a:latin typeface="Arial" charset="0"/>
                <a:cs typeface="Arial" charset="0"/>
              </a:rPr>
              <a:t>7/16/2017</a:t>
            </a:r>
          </a:p>
        </p:txBody>
      </p:sp>
      <p:sp>
        <p:nvSpPr>
          <p:cNvPr id="23554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latin typeface="Arial" charset="0"/>
                <a:cs typeface="Arial" charset="0"/>
              </a:rPr>
              <a:t>FBL/PBL </a:t>
            </a:r>
            <a:r>
              <a:rPr lang="ja-JP" altLang="en-US">
                <a:latin typeface="Arial" charset="0"/>
                <a:cs typeface="Arial" charset="0"/>
              </a:rPr>
              <a:t>地域交通システム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B8D447-EA41-47DD-82BF-6D1E438A47AB}" type="slidenum">
              <a:rPr lang="en-US" altLang="ja-JP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ja-JP">
              <a:latin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ja-JP" altLang="en-US" sz="3000" b="1" dirty="0">
                <a:latin typeface="Meiryo" charset="-128"/>
                <a:ea typeface="Meiryo" charset="-128"/>
                <a:cs typeface="Meiryo" charset="-128"/>
              </a:rPr>
              <a:t>「メルカド・イシノマキ」（仮）と</a:t>
            </a:r>
            <a:r>
              <a:rPr lang="ja-JP" altLang="en-US" sz="3000" b="1" dirty="0" smtClean="0">
                <a:latin typeface="Meiryo" charset="-128"/>
                <a:ea typeface="Meiryo" charset="-128"/>
                <a:cs typeface="Meiryo" charset="-128"/>
              </a:rPr>
              <a:t>は</a:t>
            </a:r>
            <a:endParaRPr lang="en-US" altLang="ja-JP" sz="3000" b="1" dirty="0">
              <a:latin typeface="Meiryo" charset="-128"/>
              <a:ea typeface="Meiryo" charset="-128"/>
              <a:cs typeface="Meiryo" charset="-128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00050" lvl="2" indent="0" eaLnBrk="1" fontAlgn="auto" hangingPunct="1">
              <a:spcAft>
                <a:spcPts val="0"/>
              </a:spcAft>
              <a:buClr>
                <a:srgbClr val="009ED6"/>
              </a:buClr>
              <a:buFont typeface="Arial" pitchFamily="34" charset="0"/>
              <a:buNone/>
              <a:defRPr/>
            </a:pPr>
            <a:r>
              <a:rPr lang="ja-JP" altLang="en-US" sz="3000" b="1" u="sng" dirty="0">
                <a:latin typeface="Meiryo" charset="-128"/>
                <a:ea typeface="Meiryo" charset="-128"/>
                <a:cs typeface="Meiryo" charset="-128"/>
              </a:rPr>
              <a:t>石巻産の新鮮なシーフードの食べ歩き市場</a:t>
            </a:r>
            <a:endParaRPr lang="en-US" altLang="ja-JP" sz="3000" b="1" u="sng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557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8964613" cy="863601"/>
          </a:xfrm>
        </p:spPr>
        <p:txBody>
          <a:bodyPr/>
          <a:lstStyle/>
          <a:p>
            <a:pPr marL="342900" indent="-342900" eaLnBrk="1" hangingPunct="1"/>
            <a:r>
              <a:rPr kumimoji="0" lang="ja-JP" altLang="en-US" sz="3600">
                <a:solidFill>
                  <a:srgbClr val="000000"/>
                </a:solidFill>
                <a:latin typeface="Meiryo" pitchFamily="50" charset="-128"/>
                <a:ea typeface="Meiryo" pitchFamily="50" charset="-128"/>
                <a:cs typeface="Arial" charset="0"/>
              </a:rPr>
              <a:t>石巻シーフード・マーケット計画（１）</a:t>
            </a:r>
            <a:endParaRPr kumimoji="0" altLang="ja-JP" sz="3600">
              <a:solidFill>
                <a:srgbClr val="000000"/>
              </a:solidFill>
              <a:latin typeface="Meiryo" pitchFamily="50" charset="-128"/>
              <a:ea typeface="Meiryo" pitchFamily="50" charset="-128"/>
              <a:cs typeface="Arial" charset="0"/>
            </a:endParaRPr>
          </a:p>
        </p:txBody>
      </p:sp>
      <p:pic>
        <p:nvPicPr>
          <p:cNvPr id="7" name="Picture 20" descr="mage result for バルセロナ　市場　シーフード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1"/>
          <a:stretch/>
        </p:blipFill>
        <p:spPr bwMode="auto">
          <a:xfrm>
            <a:off x="5015388" y="2561846"/>
            <a:ext cx="3150201" cy="18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/>
          <p:cNvSpPr>
            <a:spLocks noGrp="1"/>
          </p:cNvSpPr>
          <p:nvPr>
            <p:ph idx="4294967295"/>
          </p:nvPr>
        </p:nvSpPr>
        <p:spPr>
          <a:xfrm>
            <a:off x="322217" y="2174653"/>
            <a:ext cx="4489453" cy="50403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マーケット概要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石巻・旧商店街地区に新設する食市場（元気いちば向かい？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）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２０を超えるブースが目の前でシーフードを調理・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提供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調理＆出店の場を提供　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857250" lvl="2" indent="0" eaLnBrk="1" fontAlgn="auto" hangingPunct="1">
              <a:spcAft>
                <a:spcPts val="0"/>
              </a:spcAft>
              <a:buNone/>
              <a:defRPr/>
            </a:pP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→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初期投資なく若い料理人が参入可能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観光客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＋地元住民も継続的に楽しめる街中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シーフードコート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2" name="Picture 18" descr="mage result for バルセロナ　市場　シーフード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t="15179" r="13162" b="14123"/>
          <a:stretch/>
        </p:blipFill>
        <p:spPr bwMode="auto">
          <a:xfrm>
            <a:off x="6705599" y="4967562"/>
            <a:ext cx="2331516" cy="150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8" descr="mage result for バスク　市場　ピンチョス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8" t="18237" r="20989" b="9096"/>
          <a:stretch/>
        </p:blipFill>
        <p:spPr bwMode="auto">
          <a:xfrm>
            <a:off x="5050259" y="4542115"/>
            <a:ext cx="2016029" cy="138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mage result for イタリア　市場　シーフード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540" r="-3541" b="-1"/>
          <a:stretch/>
        </p:blipFill>
        <p:spPr bwMode="auto">
          <a:xfrm>
            <a:off x="7150955" y="3654354"/>
            <a:ext cx="2045684" cy="11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75467" y="6021388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イメージ写真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9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Date Placeholder 1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>
                <a:latin typeface="Arial" charset="0"/>
                <a:cs typeface="Arial" charset="0"/>
              </a:rPr>
              <a:t>7/16/2017</a:t>
            </a:r>
          </a:p>
        </p:txBody>
      </p:sp>
      <p:sp>
        <p:nvSpPr>
          <p:cNvPr id="24578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latin typeface="Arial" charset="0"/>
                <a:cs typeface="Arial" charset="0"/>
              </a:rPr>
              <a:t>FBL/PBL </a:t>
            </a:r>
            <a:r>
              <a:rPr lang="ja-JP" altLang="en-US">
                <a:latin typeface="Arial" charset="0"/>
                <a:cs typeface="Arial" charset="0"/>
              </a:rPr>
              <a:t>地域交通システム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0BBE4E-50AE-4C3B-9807-37B16FC25F30}" type="slidenum">
              <a:rPr lang="en-US" altLang="ja-JP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ja-JP">
              <a:latin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ja-JP" sz="2800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2800" b="1" u="sng" dirty="0">
                <a:latin typeface="Meiryo" charset="-128"/>
                <a:ea typeface="Meiryo" charset="-128"/>
                <a:cs typeface="Meiryo" charset="-128"/>
              </a:rPr>
              <a:t>シーフードコンテンツの強化と発信</a:t>
            </a:r>
            <a:endParaRPr lang="en-US" altLang="ja-JP" sz="2800" b="1" u="sng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調理学校や料理教室と提携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 →海産物の料理実習の集中的環境の提供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 →学生が調理知識を活かし創作メニュー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をマーケットで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提供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 →マーケット来場者へシーフード料理教室も開催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342900" lvl="1" indent="-342900" eaLnBrk="1" fontAlgn="auto" hangingPunct="1">
              <a:spcAft>
                <a:spcPts val="0"/>
              </a:spcAft>
              <a:buClr>
                <a:srgbClr val="009ED6"/>
              </a:buClr>
              <a:buFont typeface="Wingdings" panose="05000000000000000000" pitchFamily="2" charset="2"/>
              <a:buChar char="u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シーフードグルメイベントの運営開催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00050" lvl="2" indent="0" eaLnBrk="1" fontAlgn="auto" hangingPunct="1">
              <a:spcAft>
                <a:spcPts val="0"/>
              </a:spcAft>
              <a:buClr>
                <a:srgbClr val="009ED6"/>
              </a:buClr>
              <a:buFont typeface="Arial" pitchFamily="34" charset="0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-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「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S-1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グランプリ」創作シーフードグルメのコンペ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00050" lvl="2" indent="0" eaLnBrk="1" fontAlgn="auto" hangingPunct="1">
              <a:spcAft>
                <a:spcPts val="0"/>
              </a:spcAft>
              <a:buClr>
                <a:srgbClr val="009ED6"/>
              </a:buClr>
              <a:buFont typeface="Arial" pitchFamily="34" charset="0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-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「ワールドシーフードフェス」支倉にちなみ世界の魚介料理祭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00050" lvl="2" indent="0" eaLnBrk="1" fontAlgn="auto" hangingPunct="1">
              <a:spcAft>
                <a:spcPts val="0"/>
              </a:spcAft>
              <a:buClr>
                <a:srgbClr val="009ED6"/>
              </a:buClr>
              <a:buFont typeface="Arial" pitchFamily="34" charset="0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→食をきっかけに石巻の海洋文化発信、ブランドイメージ創出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8459788" cy="863601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石巻シーフード・マーケット計画（２）</a:t>
            </a:r>
            <a:endParaRPr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860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1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>
                <a:latin typeface="Arial" charset="0"/>
                <a:cs typeface="Arial" charset="0"/>
              </a:rPr>
              <a:t>7/16/2017</a:t>
            </a:r>
          </a:p>
        </p:txBody>
      </p:sp>
      <p:sp>
        <p:nvSpPr>
          <p:cNvPr id="2560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latin typeface="Arial" charset="0"/>
                <a:cs typeface="Arial" charset="0"/>
              </a:rPr>
              <a:t>FBL/PBL </a:t>
            </a:r>
            <a:r>
              <a:rPr lang="ja-JP" altLang="en-US">
                <a:latin typeface="Arial" charset="0"/>
                <a:cs typeface="Arial" charset="0"/>
              </a:rPr>
              <a:t>地域交通システム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92503F-A71E-42B8-BDBB-AA7D4FD96B0A}" type="slidenum">
              <a:rPr lang="en-US" altLang="ja-JP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ja-JP">
              <a:latin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 rtlCol="0">
            <a:normAutofit lnSpcReduction="10000"/>
          </a:bodyPr>
          <a:lstStyle/>
          <a:p>
            <a:pPr marL="457200" indent="-457200" eaLnBrk="1" fontAlgn="auto" hangingPunct="1">
              <a:spcAft>
                <a:spcPts val="0"/>
              </a:spcAft>
              <a:defRPr/>
            </a:pPr>
            <a:endParaRPr lang="en-US" altLang="ja-JP" sz="2800" b="1" dirty="0">
              <a:latin typeface="Meiryo" charset="-128"/>
              <a:ea typeface="Meiryo" charset="-128"/>
              <a:cs typeface="Meiryo" charset="-128"/>
            </a:endParaRPr>
          </a:p>
          <a:p>
            <a:pPr marL="457200" indent="-457200" eaLnBrk="1" fontAlgn="auto" hangingPunct="1">
              <a:spcAft>
                <a:spcPts val="0"/>
              </a:spcAft>
              <a:defRPr/>
            </a:pPr>
            <a:r>
              <a:rPr lang="ja-JP" altLang="en-US" sz="2800" b="1" u="sng" dirty="0">
                <a:latin typeface="Meiryo" charset="-128"/>
                <a:ea typeface="Meiryo" charset="-128"/>
                <a:cs typeface="Meiryo" charset="-128"/>
              </a:rPr>
              <a:t>地域的発展のための環境整備</a:t>
            </a:r>
            <a:endParaRPr lang="en-US" altLang="ja-JP" sz="2800" b="1" u="sng" dirty="0">
              <a:latin typeface="Meiryo" charset="-128"/>
              <a:ea typeface="Meiryo" charset="-128"/>
              <a:cs typeface="Meiryo" charset="-128"/>
            </a:endParaRP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ja-JP" sz="2800" b="1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マーケット周辺の交通インフラの最適化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マーケット周辺の歩行者天国化（→歩いて楽しめる街へ）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エリア辺縁に複数の駐車場の整備（と交通システム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導入）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駐車場脇に日用品販売店の開設（買物機会の創出）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カーシェアリングでの来場者へのインセンティブ導入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（買い物ポイントの付与など、運転手は割り増し）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342900" lvl="1" indent="-342900" eaLnBrk="1" fontAlgn="auto" hangingPunct="1">
              <a:spcAft>
                <a:spcPts val="0"/>
              </a:spcAft>
              <a:buClr>
                <a:srgbClr val="009ED6"/>
              </a:buClr>
              <a:buFont typeface="Wingdings" panose="05000000000000000000" pitchFamily="2" charset="2"/>
              <a:buChar char="u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石巻駅との導線の整備開発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石ノ森萬画館とのコラボ（キャラクタやイベント開発）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  <a:cs typeface="Arial" charset="0"/>
              </a:rPr>
              <a:t>マーケット計画の周辺事業（１）</a:t>
            </a:r>
          </a:p>
        </p:txBody>
      </p:sp>
    </p:spTree>
    <p:extLst>
      <p:ext uri="{BB962C8B-B14F-4D97-AF65-F5344CB8AC3E}">
        <p14:creationId xmlns:p14="http://schemas.microsoft.com/office/powerpoint/2010/main" val="74634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Date Placeholder 1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>
                <a:latin typeface="Arial" charset="0"/>
                <a:cs typeface="Arial" charset="0"/>
              </a:rPr>
              <a:t>7/16/2017</a:t>
            </a:r>
          </a:p>
        </p:txBody>
      </p:sp>
      <p:sp>
        <p:nvSpPr>
          <p:cNvPr id="26626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latin typeface="Arial" charset="0"/>
                <a:cs typeface="Arial" charset="0"/>
              </a:rPr>
              <a:t>FBL/PBL </a:t>
            </a:r>
            <a:r>
              <a:rPr lang="ja-JP" altLang="en-US">
                <a:latin typeface="Arial" charset="0"/>
                <a:cs typeface="Arial" charset="0"/>
              </a:rPr>
              <a:t>地域交通システム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23B26E-3E21-4448-8432-0D2408B041D6}" type="slidenum">
              <a:rPr lang="en-US" altLang="ja-JP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ja-JP">
              <a:latin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ja-JP" sz="2800" b="1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2800" b="1" u="sng" dirty="0">
                <a:latin typeface="Meiryo" charset="-128"/>
                <a:ea typeface="Meiryo" charset="-128"/>
                <a:cs typeface="Meiryo" charset="-128"/>
              </a:rPr>
              <a:t>持続的発展のための環境整備</a:t>
            </a:r>
            <a:endParaRPr lang="en-US" altLang="ja-JP" sz="2800" b="1" u="sng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教育関連事業者の誘致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石巻地域の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水産系学校や企業の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サテライト教室開催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→学生や若者の増加、レクチャーやイベント参加者の訪問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（将来的にはサテライトキャンパス誘致・新設目指す）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57150" indent="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→メルカドと周辺エリアが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　石巻・三陸の水産業のショーケース的役割を担い発展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石巻圏（牡鹿、雄勝、内陸エリア）との広域的な観光文化連携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旧北上川桟橋から牡鹿の島々や女川、雄勝への海の交通アクセス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周遊型アートフェスティバル等の連携、漁師体験など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6629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8532813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  <a:cs typeface="Arial" charset="0"/>
              </a:rPr>
              <a:t>マーケット計画の周辺事業（２）</a:t>
            </a:r>
          </a:p>
        </p:txBody>
      </p:sp>
    </p:spTree>
    <p:extLst>
      <p:ext uri="{BB962C8B-B14F-4D97-AF65-F5344CB8AC3E}">
        <p14:creationId xmlns:p14="http://schemas.microsoft.com/office/powerpoint/2010/main" val="435896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Date Placeholder 1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>
                <a:latin typeface="Arial" charset="0"/>
                <a:cs typeface="Arial" charset="0"/>
              </a:rPr>
              <a:t>7/16/2017</a:t>
            </a:r>
          </a:p>
        </p:txBody>
      </p:sp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latin typeface="Arial" charset="0"/>
                <a:cs typeface="Arial" charset="0"/>
              </a:rPr>
              <a:t>FBL/PBL </a:t>
            </a:r>
            <a:r>
              <a:rPr lang="ja-JP" altLang="en-US">
                <a:latin typeface="Arial" charset="0"/>
                <a:cs typeface="Arial" charset="0"/>
              </a:rPr>
              <a:t>地域交通システム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E0471C-0DEB-4093-9339-4396BBBF7D50}" type="slidenum">
              <a:rPr lang="en-US" altLang="ja-JP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ja-JP">
              <a:latin typeface="Arial" charset="0"/>
              <a:cs typeface="Arial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</p:nvPr>
        </p:nvGraphicFramePr>
        <p:xfrm>
          <a:off x="723910" y="1113441"/>
          <a:ext cx="7347429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653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7842250" cy="863601"/>
          </a:xfrm>
        </p:spPr>
        <p:txBody>
          <a:bodyPr/>
          <a:lstStyle/>
          <a:p>
            <a:pPr eaLnBrk="1" hangingPunct="1"/>
            <a:r>
              <a:rPr lang="ja-JP" altLang="en-US" sz="3600">
                <a:latin typeface="Meiryo" pitchFamily="50" charset="-128"/>
                <a:ea typeface="Meiryo" pitchFamily="50" charset="-128"/>
                <a:cs typeface="Arial" charset="0"/>
              </a:rPr>
              <a:t>マーケット事業化への提携先</a:t>
            </a:r>
            <a:endParaRPr lang="ja-JP" altLang="en-US" sz="3600">
              <a:latin typeface="Arial" charset="0"/>
              <a:ea typeface="Meiryo" pitchFamily="50" charset="-128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35150" y="5207000"/>
            <a:ext cx="5545138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2400" dirty="0">
                <a:latin typeface="Meiryo" charset="-128"/>
                <a:ea typeface="Meiryo" charset="-128"/>
                <a:cs typeface="Meiryo" charset="-128"/>
              </a:rPr>
              <a:t>町と地域の活性化と魅力発信の拠点</a:t>
            </a:r>
            <a:endParaRPr kumimoji="0" 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4175125" y="4808538"/>
            <a:ext cx="576263" cy="328612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56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1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>
                <a:latin typeface="Arial" charset="0"/>
                <a:cs typeface="Arial" charset="0"/>
              </a:rPr>
              <a:t>7/16/2017</a:t>
            </a:r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>
                <a:latin typeface="Arial" charset="0"/>
                <a:cs typeface="Arial" charset="0"/>
              </a:rPr>
              <a:t>FBL/PBL </a:t>
            </a:r>
            <a:r>
              <a:rPr lang="ja-JP" altLang="en-US">
                <a:latin typeface="Arial" charset="0"/>
                <a:cs typeface="Arial" charset="0"/>
              </a:rPr>
              <a:t>地域交通システム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D7A6F0-74A4-40D9-81C8-0B50016C00A9}" type="slidenum">
              <a:rPr lang="en-US" altLang="ja-JP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ja-JP">
              <a:latin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2800" b="1" u="sng" dirty="0" smtClean="0">
                <a:latin typeface="Meiryo" charset="-128"/>
                <a:ea typeface="Meiryo" charset="-128"/>
                <a:cs typeface="Meiryo" charset="-128"/>
              </a:rPr>
              <a:t>プロジェクトの</a:t>
            </a:r>
            <a:r>
              <a:rPr lang="ja-JP" altLang="en-US" sz="2800" b="1" u="sng" dirty="0">
                <a:latin typeface="Meiryo" charset="-128"/>
                <a:ea typeface="Meiryo" charset="-128"/>
                <a:cs typeface="Meiryo" charset="-128"/>
              </a:rPr>
              <a:t>年間経済効果（見込）</a:t>
            </a:r>
            <a:endParaRPr lang="en-US" altLang="ja-JP" sz="3200" b="1" dirty="0">
              <a:latin typeface="Meiryo" charset="-128"/>
              <a:ea typeface="Meiryo" charset="-128"/>
              <a:cs typeface="Meiryo" charset="-128"/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ja-JP" sz="3600" b="1" dirty="0" smtClean="0">
                <a:latin typeface="Meiryo" charset="-128"/>
                <a:ea typeface="Meiryo" charset="-128"/>
                <a:cs typeface="Meiryo" charset="-128"/>
              </a:rPr>
              <a:t>42</a:t>
            </a:r>
            <a:r>
              <a:rPr lang="ja-JP" altLang="en-US" sz="3600" b="1" dirty="0" smtClean="0">
                <a:latin typeface="Meiryo" charset="-128"/>
                <a:ea typeface="Meiryo" charset="-128"/>
                <a:cs typeface="Meiryo" charset="-128"/>
              </a:rPr>
              <a:t>億円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マーケット来場者見込み　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180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万人／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年</a:t>
            </a:r>
            <a:endParaRPr lang="en-US" altLang="ja-JP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677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8459788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  <a:cs typeface="Arial" charset="0"/>
              </a:rPr>
              <a:t>マーケット事業計画の展望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176103" y="2990215"/>
          <a:ext cx="67687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10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14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56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/>
                        <a:t>来場者数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/>
                        <a:t>年間売上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altLang="en-US" dirty="0"/>
                        <a:t>メルカド・イシノマキ</a:t>
                      </a:r>
                      <a:r>
                        <a:rPr lang="en-US" altLang="ja-JP" dirty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</a:t>
                      </a:r>
                      <a:r>
                        <a:rPr lang="ja-JP" altLang="en-US" dirty="0"/>
                        <a:t>万人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22.5</a:t>
                      </a:r>
                      <a:r>
                        <a:rPr lang="ja-JP" altLang="en-US" dirty="0" smtClean="0"/>
                        <a:t>億円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(</a:t>
                      </a:r>
                      <a:r>
                        <a:rPr lang="ja-JP" altLang="en-US" dirty="0"/>
                        <a:t>市内宿泊者数</a:t>
                      </a:r>
                      <a:r>
                        <a:rPr lang="en-US" altLang="ja-JP" dirty="0"/>
                        <a:t>)**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(7.5</a:t>
                      </a:r>
                      <a:r>
                        <a:rPr lang="ja-JP" altLang="en-US" dirty="0" smtClean="0"/>
                        <a:t>万人</a:t>
                      </a:r>
                      <a:r>
                        <a:rPr lang="en-US" altLang="ja-JP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 smtClean="0"/>
                        <a:t>15</a:t>
                      </a:r>
                      <a:r>
                        <a:rPr lang="ja-JP" altLang="en-US" dirty="0" smtClean="0"/>
                        <a:t>億円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S-1</a:t>
                      </a:r>
                      <a:r>
                        <a:rPr lang="en-US" baseline="0" dirty="0"/>
                        <a:t> </a:t>
                      </a:r>
                      <a:r>
                        <a:rPr lang="ja-JP" altLang="en-US" baseline="0" dirty="0"/>
                        <a:t>グランプリ</a:t>
                      </a:r>
                      <a:r>
                        <a:rPr lang="en-US" altLang="ja-JP" baseline="0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 smtClean="0"/>
                        <a:t>30</a:t>
                      </a:r>
                      <a:r>
                        <a:rPr lang="ja-JP" altLang="en-US" dirty="0" smtClean="0"/>
                        <a:t>万人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4.5</a:t>
                      </a:r>
                      <a:r>
                        <a:rPr lang="ja-JP" altLang="en-US" dirty="0"/>
                        <a:t>億円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700" name="TextBox 9"/>
          <p:cNvSpPr txBox="1">
            <a:spLocks noChangeArrowheads="1"/>
          </p:cNvSpPr>
          <p:nvPr/>
        </p:nvSpPr>
        <p:spPr bwMode="auto">
          <a:xfrm>
            <a:off x="1183062" y="4515195"/>
            <a:ext cx="650557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ja-JP" sz="800" dirty="0">
                <a:latin typeface="Meiryo" pitchFamily="50" charset="-128"/>
                <a:ea typeface="Meiryo" pitchFamily="50" charset="-128"/>
              </a:rPr>
              <a:t>*</a:t>
            </a:r>
            <a:r>
              <a:rPr kumimoji="0" lang="ja-JP" altLang="en-US" sz="800" dirty="0">
                <a:latin typeface="Meiryo" pitchFamily="50" charset="-128"/>
                <a:ea typeface="Meiryo" pitchFamily="50" charset="-128"/>
              </a:rPr>
              <a:t>石巻市の観光客入込数を参考に計算</a:t>
            </a:r>
            <a:r>
              <a:rPr kumimoji="0" lang="en-US" altLang="ja-JP" sz="800" dirty="0">
                <a:latin typeface="Meiryo" pitchFamily="50" charset="-128"/>
                <a:ea typeface="Meiryo" pitchFamily="50" charset="-128"/>
              </a:rPr>
              <a:t>  **</a:t>
            </a:r>
            <a:r>
              <a:rPr kumimoji="0" lang="ja-JP" altLang="en-US" sz="800" dirty="0">
                <a:latin typeface="Meiryo" pitchFamily="50" charset="-128"/>
                <a:ea typeface="Meiryo" pitchFamily="50" charset="-128"/>
              </a:rPr>
              <a:t>石巻市の宿泊観光客数を参考に計算</a:t>
            </a:r>
            <a:r>
              <a:rPr kumimoji="0" lang="en-US" altLang="ja-JP" sz="800" dirty="0">
                <a:latin typeface="Meiryo" pitchFamily="50" charset="-128"/>
                <a:ea typeface="Meiryo" pitchFamily="50" charset="-128"/>
              </a:rPr>
              <a:t>  ***B-1</a:t>
            </a:r>
            <a:r>
              <a:rPr kumimoji="0" lang="ja-JP" altLang="en-US" sz="800" dirty="0">
                <a:latin typeface="Meiryo" pitchFamily="50" charset="-128"/>
                <a:ea typeface="Meiryo" pitchFamily="50" charset="-128"/>
              </a:rPr>
              <a:t>グランプリ来場者数を参考に計算</a:t>
            </a:r>
            <a:endParaRPr kumimoji="0" lang="en-US" altLang="ja-JP" sz="800" dirty="0">
              <a:latin typeface="Meiryo" pitchFamily="50" charset="-128"/>
              <a:ea typeface="Meiryo" pitchFamily="50" charset="-128"/>
            </a:endParaRPr>
          </a:p>
        </p:txBody>
      </p:sp>
      <p:pic>
        <p:nvPicPr>
          <p:cNvPr id="11" name="Picture 26" descr=":id:teitarakuen:20130714192328j:image:w64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6"/>
          <a:stretch/>
        </p:blipFill>
        <p:spPr bwMode="auto">
          <a:xfrm>
            <a:off x="1007623" y="4935560"/>
            <a:ext cx="3003692" cy="148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mage result for フランス　屋台　シーフード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t="23897" r="11510"/>
          <a:stretch/>
        </p:blipFill>
        <p:spPr bwMode="auto">
          <a:xfrm>
            <a:off x="5916340" y="4901472"/>
            <a:ext cx="2218662" cy="15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mage result for イタリア　市場　シーフード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t="42274" r="25430" b="4239"/>
          <a:stretch/>
        </p:blipFill>
        <p:spPr bwMode="auto">
          <a:xfrm>
            <a:off x="3635896" y="4918335"/>
            <a:ext cx="2311526" cy="15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035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CEA8B35C-6109-4B23-8650-D51A8825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3048001"/>
            <a:ext cx="7943800" cy="741040"/>
          </a:xfrm>
        </p:spPr>
        <p:txBody>
          <a:bodyPr>
            <a:normAutofit fontScale="90000"/>
          </a:bodyPr>
          <a:lstStyle/>
          <a:p>
            <a:pPr algn="r"/>
            <a:r>
              <a:rPr kumimoji="1"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マーケットの活性化に向けて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xmlns="" id="{239EE4D1-DC0A-4EA8-9405-030FA3652879}"/>
              </a:ext>
            </a:extLst>
          </p:cNvPr>
          <p:cNvSpPr txBox="1">
            <a:spLocks/>
          </p:cNvSpPr>
          <p:nvPr/>
        </p:nvSpPr>
        <p:spPr bwMode="auto">
          <a:xfrm>
            <a:off x="2051720" y="4124808"/>
            <a:ext cx="6863680" cy="17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en-US" sz="4000" b="1" kern="1200" cap="small" baseline="0">
                <a:solidFill>
                  <a:schemeClr val="tx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ＭＳ ゴシック" pitchFamily="49" charset="-128"/>
                <a:ea typeface="ＭＳ ゴシック" pitchFamily="4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ＭＳ ゴシック" pitchFamily="49" charset="-128"/>
                <a:ea typeface="ＭＳ ゴシック" pitchFamily="4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ＭＳ ゴシック" pitchFamily="49" charset="-128"/>
                <a:ea typeface="ＭＳ ゴシック" pitchFamily="4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ＭＳ ゴシック" pitchFamily="49" charset="-128"/>
                <a:ea typeface="ＭＳ ゴシック" pitchFamily="4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ＭＳ ゴシック" pitchFamily="49" charset="-128"/>
                <a:ea typeface="ＭＳ ゴシック" pitchFamily="4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ＭＳ ゴシック" pitchFamily="49" charset="-128"/>
                <a:ea typeface="ＭＳ ゴシック" pitchFamily="4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ＭＳ ゴシック" pitchFamily="49" charset="-128"/>
                <a:ea typeface="ＭＳ ゴシック" pitchFamily="4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ＭＳ ゴシック" pitchFamily="49" charset="-128"/>
                <a:ea typeface="ＭＳ ゴシック" pitchFamily="49" charset="-128"/>
              </a:defRPr>
            </a:lvl9pPr>
          </a:lstStyle>
          <a:p>
            <a:pPr marL="742950" indent="-742950">
              <a:buFont typeface="+mj-ea"/>
              <a:buAutoNum type="circleNumDbPlain"/>
            </a:pPr>
            <a:r>
              <a:rPr lang="ja-JP" altLang="en-US" sz="3600" dirty="0">
                <a:ea typeface="メイリオ" panose="020B0604030504040204" pitchFamily="50" charset="-128"/>
              </a:rPr>
              <a:t>石巻駅との導線計画</a:t>
            </a:r>
            <a:endParaRPr lang="en-US" altLang="ja-JP" sz="3600" dirty="0">
              <a:ea typeface="メイリオ" panose="020B0604030504040204" pitchFamily="50" charset="-128"/>
            </a:endParaRPr>
          </a:p>
          <a:p>
            <a:pPr marL="742950" indent="-742950">
              <a:buFont typeface="+mj-ea"/>
              <a:buAutoNum type="circleNumDbPlain"/>
            </a:pPr>
            <a:r>
              <a:rPr lang="ja-JP" altLang="en-US" sz="3600" dirty="0">
                <a:ea typeface="メイリオ" panose="020B0604030504040204" pitchFamily="50" charset="-128"/>
              </a:rPr>
              <a:t>ポイント制度利用による</a:t>
            </a:r>
            <a:r>
              <a:rPr lang="en-US" altLang="ja-JP" sz="3600" dirty="0">
                <a:ea typeface="メイリオ" panose="020B0604030504040204" pitchFamily="50" charset="-128"/>
              </a:rPr>
              <a:t/>
            </a:r>
            <a:br>
              <a:rPr lang="en-US" altLang="ja-JP" sz="3600" dirty="0">
                <a:ea typeface="メイリオ" panose="020B0604030504040204" pitchFamily="50" charset="-128"/>
              </a:rPr>
            </a:br>
            <a:r>
              <a:rPr lang="ja-JP" altLang="en-US" sz="3600" dirty="0">
                <a:ea typeface="メイリオ" panose="020B0604030504040204" pitchFamily="50" charset="-128"/>
              </a:rPr>
              <a:t>地元住民の呼び込み</a:t>
            </a:r>
          </a:p>
        </p:txBody>
      </p:sp>
    </p:spTree>
    <p:extLst>
      <p:ext uri="{BB962C8B-B14F-4D97-AF65-F5344CB8AC3E}">
        <p14:creationId xmlns:p14="http://schemas.microsoft.com/office/powerpoint/2010/main" val="404470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itle 5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748713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</a:rPr>
              <a:t>石巻駅との導線開発</a:t>
            </a:r>
            <a:endParaRPr altLang="ja-JP">
              <a:latin typeface="Meiryo" pitchFamily="50" charset="-128"/>
              <a:ea typeface="Meiryo" pitchFamily="50" charset="-128"/>
            </a:endParaRPr>
          </a:p>
        </p:txBody>
      </p:sp>
      <p:sp>
        <p:nvSpPr>
          <p:cNvPr id="29701" name="テキスト ボックス 45"/>
          <p:cNvSpPr txBox="1">
            <a:spLocks noChangeArrowheads="1"/>
          </p:cNvSpPr>
          <p:nvPr/>
        </p:nvSpPr>
        <p:spPr bwMode="auto">
          <a:xfrm>
            <a:off x="101600" y="981075"/>
            <a:ext cx="7494588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00B0F0"/>
              </a:buClr>
              <a:buFont typeface="Wingdings" pitchFamily="2" charset="2"/>
              <a:buChar char="ü"/>
            </a:pPr>
            <a:r>
              <a:rPr lang="ja-JP" altLang="en-US" sz="2400">
                <a:solidFill>
                  <a:srgbClr val="C00000"/>
                </a:solidFill>
                <a:ea typeface="メイリオ" pitchFamily="50" charset="-128"/>
                <a:cs typeface="Arial" charset="0"/>
              </a:rPr>
              <a:t>石巻駅から旧商店街地区への来場者輸送</a:t>
            </a:r>
          </a:p>
        </p:txBody>
      </p:sp>
      <p:pic>
        <p:nvPicPr>
          <p:cNvPr id="29702" name="図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025" y="1412875"/>
            <a:ext cx="8496300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楕円 9">
            <a:extLst/>
          </p:cNvPr>
          <p:cNvSpPr/>
          <p:nvPr/>
        </p:nvSpPr>
        <p:spPr>
          <a:xfrm>
            <a:off x="3297238" y="4749800"/>
            <a:ext cx="3292475" cy="1073150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旧商店街地区</a:t>
            </a:r>
          </a:p>
        </p:txBody>
      </p:sp>
      <p:grpSp>
        <p:nvGrpSpPr>
          <p:cNvPr id="29704" name="矢印: 右 17"/>
          <p:cNvGrpSpPr>
            <a:grpSpLocks/>
          </p:cNvGrpSpPr>
          <p:nvPr/>
        </p:nvGrpSpPr>
        <p:grpSpPr bwMode="auto">
          <a:xfrm>
            <a:off x="3273425" y="2425700"/>
            <a:ext cx="1670050" cy="2311400"/>
            <a:chOff x="3273552" y="2426208"/>
            <a:chExt cx="1670304" cy="2310384"/>
          </a:xfrm>
        </p:grpSpPr>
        <p:pic>
          <p:nvPicPr>
            <p:cNvPr id="29708" name="矢印: 右 1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73552" y="2426208"/>
              <a:ext cx="1670304" cy="2310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9" name="Text Box 11"/>
            <p:cNvSpPr txBox="1">
              <a:spLocks noChangeArrowheads="1"/>
            </p:cNvSpPr>
            <p:nvPr/>
          </p:nvSpPr>
          <p:spPr bwMode="auto">
            <a:xfrm rot="3452891">
              <a:off x="2871856" y="3390170"/>
              <a:ext cx="2427350" cy="333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10800000" vert="eaVert" anchor="ctr"/>
            <a:lstStyle/>
            <a:p>
              <a:pPr algn="ctr"/>
              <a:endParaRPr lang="ja-JP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9" name="楕円 8">
            <a:extLst/>
          </p:cNvPr>
          <p:cNvSpPr/>
          <p:nvPr/>
        </p:nvSpPr>
        <p:spPr>
          <a:xfrm>
            <a:off x="1730375" y="1454150"/>
            <a:ext cx="2700338" cy="990600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石巻駅周辺</a:t>
            </a:r>
          </a:p>
        </p:txBody>
      </p:sp>
      <p:sp>
        <p:nvSpPr>
          <p:cNvPr id="29706" name="Text Box 16"/>
          <p:cNvSpPr txBox="1">
            <a:spLocks noChangeArrowheads="1"/>
          </p:cNvSpPr>
          <p:nvPr/>
        </p:nvSpPr>
        <p:spPr bwMode="auto">
          <a:xfrm>
            <a:off x="4284663" y="2565400"/>
            <a:ext cx="2303462" cy="822325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2400">
                <a:ea typeface="メイリオ" pitchFamily="50" charset="-128"/>
                <a:cs typeface="メイリオ" pitchFamily="50" charset="-128"/>
              </a:rPr>
              <a:t>徒歩約</a:t>
            </a:r>
            <a:r>
              <a:rPr lang="en-US" altLang="ja-JP" sz="2400">
                <a:ea typeface="メイリオ" pitchFamily="50" charset="-128"/>
                <a:cs typeface="メイリオ" pitchFamily="50" charset="-128"/>
              </a:rPr>
              <a:t>10</a:t>
            </a:r>
            <a:r>
              <a:rPr lang="ja-JP" altLang="en-US" sz="2400">
                <a:ea typeface="メイリオ" pitchFamily="50" charset="-128"/>
                <a:cs typeface="メイリオ" pitchFamily="50" charset="-128"/>
              </a:rPr>
              <a:t>分</a:t>
            </a:r>
            <a:r>
              <a:rPr lang="en-US" altLang="ja-JP" sz="2400">
                <a:ea typeface="メイリオ" pitchFamily="50" charset="-128"/>
                <a:cs typeface="メイリオ" pitchFamily="50" charset="-128"/>
              </a:rPr>
              <a:t>(800</a:t>
            </a:r>
            <a:r>
              <a:rPr lang="ja-JP" altLang="en-US" sz="2400">
                <a:ea typeface="メイリオ" pitchFamily="50" charset="-128"/>
                <a:cs typeface="メイリオ" pitchFamily="50" charset="-128"/>
              </a:rPr>
              <a:t>～</a:t>
            </a:r>
            <a:r>
              <a:rPr lang="en-US" altLang="ja-JP" sz="2400">
                <a:ea typeface="メイリオ" pitchFamily="50" charset="-128"/>
                <a:cs typeface="メイリオ" pitchFamily="50" charset="-128"/>
              </a:rPr>
              <a:t>850m)</a:t>
            </a:r>
          </a:p>
        </p:txBody>
      </p:sp>
      <p:sp>
        <p:nvSpPr>
          <p:cNvPr id="29707" name="AutoShape 17"/>
          <p:cNvSpPr>
            <a:spLocks noChangeArrowheads="1"/>
          </p:cNvSpPr>
          <p:nvPr/>
        </p:nvSpPr>
        <p:spPr bwMode="auto">
          <a:xfrm>
            <a:off x="5148263" y="3429000"/>
            <a:ext cx="3494087" cy="1295400"/>
          </a:xfrm>
          <a:prstGeom prst="flowChartAlternateProcess">
            <a:avLst/>
          </a:prstGeom>
          <a:solidFill>
            <a:srgbClr val="FFFF00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ja-JP" altLang="en-US" sz="2800">
                <a:ea typeface="メイリオ" pitchFamily="50" charset="-128"/>
                <a:cs typeface="メイリオ" pitchFamily="50" charset="-128"/>
              </a:rPr>
              <a:t>来場者輸送のための</a:t>
            </a:r>
          </a:p>
          <a:p>
            <a:r>
              <a:rPr lang="ja-JP" altLang="en-US" sz="2800">
                <a:ea typeface="メイリオ" pitchFamily="50" charset="-128"/>
                <a:cs typeface="メイリオ" pitchFamily="50" charset="-128"/>
              </a:rPr>
              <a:t>環境整備が必要</a:t>
            </a:r>
          </a:p>
        </p:txBody>
      </p:sp>
      <p:sp>
        <p:nvSpPr>
          <p:cNvPr id="15" name="日付プレースホルダー 1">
            <a:extLst>
              <a:ext uri="{FF2B5EF4-FFF2-40B4-BE49-F238E27FC236}">
                <a16:creationId xmlns:a16="http://schemas.microsoft.com/office/drawing/2014/main" xmlns="" id="{C4042433-E7E7-4DB1-9686-28EDF804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フッター プレースホルダー 2">
            <a:extLst>
              <a:ext uri="{FF2B5EF4-FFF2-40B4-BE49-F238E27FC236}">
                <a16:creationId xmlns:a16="http://schemas.microsoft.com/office/drawing/2014/main" xmlns="" id="{E721A3E1-4ABB-470B-ADE4-FF361733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スライド番号プレースホルダー 3">
            <a:extLst>
              <a:ext uri="{FF2B5EF4-FFF2-40B4-BE49-F238E27FC236}">
                <a16:creationId xmlns:a16="http://schemas.microsoft.com/office/drawing/2014/main" xmlns="" id="{3238D232-D7A8-4D77-82E1-1379EF4E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27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75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itle 5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748713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</a:rPr>
              <a:t>導線開発へのアプローチ</a:t>
            </a:r>
            <a:endParaRPr altLang="ja-JP">
              <a:latin typeface="Meiryo" pitchFamily="50" charset="-128"/>
              <a:ea typeface="Meiryo" pitchFamily="50" charset="-128"/>
            </a:endParaRPr>
          </a:p>
        </p:txBody>
      </p:sp>
      <p:sp>
        <p:nvSpPr>
          <p:cNvPr id="30725" name="テキスト ボックス 45"/>
          <p:cNvSpPr txBox="1">
            <a:spLocks noChangeArrowheads="1"/>
          </p:cNvSpPr>
          <p:nvPr/>
        </p:nvSpPr>
        <p:spPr bwMode="auto">
          <a:xfrm>
            <a:off x="101600" y="981075"/>
            <a:ext cx="7494588" cy="2528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00B0F0"/>
              </a:buClr>
              <a:buFont typeface="Wingdings" pitchFamily="2" charset="2"/>
              <a:buChar char="u"/>
            </a:pPr>
            <a:r>
              <a:rPr lang="ja-JP" altLang="en-US" sz="2800" b="1">
                <a:ea typeface="メイリオ" pitchFamily="50" charset="-128"/>
                <a:cs typeface="Arial" charset="0"/>
              </a:rPr>
              <a:t>課題</a:t>
            </a:r>
          </a:p>
          <a:p>
            <a:pPr marL="742950" lvl="1" indent="-285750">
              <a:buClr>
                <a:srgbClr val="00B0F0"/>
              </a:buClr>
              <a:buFont typeface="Wingdings" pitchFamily="2" charset="2"/>
              <a:buChar char="Ø"/>
            </a:pPr>
            <a:r>
              <a:rPr lang="ja-JP" altLang="en-US" sz="2400">
                <a:ea typeface="メイリオ" pitchFamily="50" charset="-128"/>
                <a:cs typeface="Arial" charset="0"/>
              </a:rPr>
              <a:t>２つの異なる移動ニーズへの対応</a:t>
            </a:r>
          </a:p>
          <a:p>
            <a:pPr marL="742950" lvl="1" indent="-285750">
              <a:buClr>
                <a:srgbClr val="00B0F0"/>
              </a:buClr>
              <a:buFont typeface="Wingdings" pitchFamily="2" charset="2"/>
              <a:buNone/>
            </a:pPr>
            <a:r>
              <a:rPr lang="ja-JP" altLang="en-US" sz="2000">
                <a:ea typeface="メイリオ" pitchFamily="50" charset="-128"/>
                <a:cs typeface="Arial" charset="0"/>
              </a:rPr>
              <a:t>　・早く楽に移動したい</a:t>
            </a:r>
          </a:p>
          <a:p>
            <a:pPr marL="742950" lvl="1" indent="-285750">
              <a:buClr>
                <a:srgbClr val="00B0F0"/>
              </a:buClr>
              <a:buFont typeface="Wingdings" pitchFamily="2" charset="2"/>
              <a:buNone/>
            </a:pPr>
            <a:r>
              <a:rPr lang="ja-JP" altLang="en-US" sz="2000">
                <a:ea typeface="メイリオ" pitchFamily="50" charset="-128"/>
                <a:cs typeface="Arial" charset="0"/>
              </a:rPr>
              <a:t>　・楽しみながら移動したい（早さは求めない）</a:t>
            </a:r>
            <a:endParaRPr lang="ja-JP" altLang="en-US" sz="2400">
              <a:ea typeface="メイリオ" pitchFamily="50" charset="-128"/>
              <a:cs typeface="Arial" charset="0"/>
            </a:endParaRPr>
          </a:p>
          <a:p>
            <a:pPr marL="742950" lvl="1" indent="-285750">
              <a:buClr>
                <a:srgbClr val="00B0F0"/>
              </a:buClr>
              <a:buFont typeface="Wingdings" pitchFamily="2" charset="2"/>
              <a:buNone/>
            </a:pPr>
            <a:endParaRPr lang="ja-JP" altLang="en-US" sz="1000">
              <a:ea typeface="メイリオ" pitchFamily="50" charset="-128"/>
              <a:cs typeface="Arial" charset="0"/>
            </a:endParaRPr>
          </a:p>
          <a:p>
            <a:pPr marL="742950" lvl="1" indent="-285750">
              <a:buClr>
                <a:srgbClr val="00B0F0"/>
              </a:buClr>
              <a:buFont typeface="Wingdings" pitchFamily="2" charset="2"/>
              <a:buChar char="Ø"/>
            </a:pPr>
            <a:r>
              <a:rPr lang="ja-JP" altLang="en-US" sz="2400">
                <a:ea typeface="メイリオ" pitchFamily="50" charset="-128"/>
                <a:cs typeface="Arial" charset="0"/>
              </a:rPr>
              <a:t>少ない追加リソースで輸送手段を構築</a:t>
            </a:r>
          </a:p>
          <a:p>
            <a:pPr marL="742950" lvl="1" indent="-285750">
              <a:buClr>
                <a:srgbClr val="00B0F0"/>
              </a:buClr>
              <a:buFont typeface="Wingdings" pitchFamily="2" charset="2"/>
              <a:buNone/>
            </a:pPr>
            <a:endParaRPr lang="ja-JP" altLang="en-US" sz="1000">
              <a:ea typeface="メイリオ" pitchFamily="50" charset="-128"/>
              <a:cs typeface="Arial" charset="0"/>
            </a:endParaRPr>
          </a:p>
          <a:p>
            <a:pPr marL="742950" lvl="1" indent="-285750">
              <a:buClr>
                <a:srgbClr val="00B0F0"/>
              </a:buClr>
              <a:buFont typeface="Wingdings" pitchFamily="2" charset="2"/>
              <a:buChar char="Ø"/>
            </a:pPr>
            <a:r>
              <a:rPr lang="ja-JP" altLang="en-US" sz="2400">
                <a:ea typeface="メイリオ" pitchFamily="50" charset="-128"/>
                <a:cs typeface="Arial" charset="0"/>
              </a:rPr>
              <a:t>「石巻らしさ」の演出</a:t>
            </a:r>
          </a:p>
        </p:txBody>
      </p:sp>
      <p:pic>
        <p:nvPicPr>
          <p:cNvPr id="30728" name="Picture 8" descr="P201305D7C_0863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3860800"/>
            <a:ext cx="3240088" cy="2146300"/>
          </a:xfrm>
          <a:prstGeom prst="rect">
            <a:avLst/>
          </a:prstGeom>
          <a:noFill/>
        </p:spPr>
      </p:pic>
      <p:pic>
        <p:nvPicPr>
          <p:cNvPr id="30730" name="Picture 10" descr="石ノ森萬画館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1263" y="3860800"/>
            <a:ext cx="3240087" cy="2160588"/>
          </a:xfrm>
          <a:prstGeom prst="rect">
            <a:avLst/>
          </a:prstGeom>
          <a:noFill/>
        </p:spPr>
      </p:pic>
      <p:pic>
        <p:nvPicPr>
          <p:cNvPr id="30731" name="Picture 11" descr="1500017464802"/>
          <p:cNvPicPr>
            <a:picLocks noChangeAspect="1" noChangeArrowheads="1"/>
          </p:cNvPicPr>
          <p:nvPr/>
        </p:nvPicPr>
        <p:blipFill>
          <a:blip r:embed="rId5"/>
          <a:srcRect l="15347" t="18967" r="31892" b="10971"/>
          <a:stretch>
            <a:fillRect/>
          </a:stretch>
        </p:blipFill>
        <p:spPr bwMode="auto">
          <a:xfrm>
            <a:off x="7235825" y="2276475"/>
            <a:ext cx="1584325" cy="3743325"/>
          </a:xfrm>
          <a:prstGeom prst="rect">
            <a:avLst/>
          </a:prstGeom>
          <a:noFill/>
        </p:spPr>
      </p:pic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3679825" y="6045200"/>
            <a:ext cx="32400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800"/>
              <a:t>http://www.city.ishinomaki.lg.jp/cont/10452000b/-kanko/-kankomap/d0010/1144.html</a:t>
            </a:r>
            <a:endParaRPr lang="ja-JP" altLang="en-US" sz="800"/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193675" y="6064250"/>
            <a:ext cx="3157538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800"/>
              <a:t>http://shus.sakura.ne.jp/pp-bekkan/61bus/BS20130518/ph01.html</a:t>
            </a:r>
            <a:endParaRPr lang="ja-JP" altLang="en-US" sz="800"/>
          </a:p>
        </p:txBody>
      </p:sp>
      <p:sp>
        <p:nvSpPr>
          <p:cNvPr id="12" name="日付プレースホルダー 1">
            <a:extLst>
              <a:ext uri="{FF2B5EF4-FFF2-40B4-BE49-F238E27FC236}">
                <a16:creationId xmlns:a16="http://schemas.microsoft.com/office/drawing/2014/main" xmlns="" id="{E2BB346D-AF2A-483D-8D4F-656C7EBA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フッター プレースホルダー 2">
            <a:extLst>
              <a:ext uri="{FF2B5EF4-FFF2-40B4-BE49-F238E27FC236}">
                <a16:creationId xmlns:a16="http://schemas.microsoft.com/office/drawing/2014/main" xmlns="" id="{E0E937F3-FC1E-40C4-A19F-FD7DB68E7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スライド番号プレースホルダー 3">
            <a:extLst>
              <a:ext uri="{FF2B5EF4-FFF2-40B4-BE49-F238E27FC236}">
                <a16:creationId xmlns:a16="http://schemas.microsoft.com/office/drawing/2014/main" xmlns="" id="{FA74C155-B2D7-41F1-B6F5-58CC0838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28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2952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Content Placeholder 4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altLang="ja-JP" sz="2800" b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sz="2800" b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種類の移動環境を提供し，来場者が好みで選ぶ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ja-JP">
              <a:latin typeface="Meiryo" pitchFamily="50" charset="-128"/>
              <a:ea typeface="Meiryo" pitchFamily="50" charset="-128"/>
              <a:cs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ja-JP">
              <a:latin typeface="Meiryo" pitchFamily="50" charset="-128"/>
              <a:ea typeface="Meiryo" pitchFamily="50" charset="-128"/>
              <a:cs typeface="Arial" charset="0"/>
            </a:endParaRPr>
          </a:p>
        </p:txBody>
      </p:sp>
      <p:sp>
        <p:nvSpPr>
          <p:cNvPr id="31749" name="Title 5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532813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</a:rPr>
              <a:t>導線開発へのアプローチ</a:t>
            </a:r>
          </a:p>
        </p:txBody>
      </p:sp>
      <p:sp>
        <p:nvSpPr>
          <p:cNvPr id="31750" name="Line 8"/>
          <p:cNvSpPr>
            <a:spLocks noChangeShapeType="1"/>
          </p:cNvSpPr>
          <p:nvPr/>
        </p:nvSpPr>
        <p:spPr bwMode="auto">
          <a:xfrm flipV="1">
            <a:off x="4529138" y="2781300"/>
            <a:ext cx="906462" cy="709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1751" name="Line 9"/>
          <p:cNvSpPr>
            <a:spLocks noChangeShapeType="1"/>
          </p:cNvSpPr>
          <p:nvPr/>
        </p:nvSpPr>
        <p:spPr bwMode="auto">
          <a:xfrm>
            <a:off x="323850" y="2468563"/>
            <a:ext cx="4752975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1752" name="Line 10"/>
          <p:cNvSpPr>
            <a:spLocks noChangeShapeType="1"/>
          </p:cNvSpPr>
          <p:nvPr/>
        </p:nvSpPr>
        <p:spPr bwMode="auto">
          <a:xfrm>
            <a:off x="357188" y="2466975"/>
            <a:ext cx="5222875" cy="0"/>
          </a:xfrm>
          <a:prstGeom prst="line">
            <a:avLst/>
          </a:prstGeom>
          <a:noFill/>
          <a:ln w="101600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1753" name="Rectangle 11"/>
          <p:cNvSpPr>
            <a:spLocks noChangeArrowheads="1"/>
          </p:cNvSpPr>
          <p:nvPr/>
        </p:nvSpPr>
        <p:spPr bwMode="auto">
          <a:xfrm>
            <a:off x="1258888" y="2132013"/>
            <a:ext cx="1439862" cy="6477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石巻駅</a:t>
            </a:r>
          </a:p>
        </p:txBody>
      </p:sp>
      <p:sp>
        <p:nvSpPr>
          <p:cNvPr id="31754" name="Rectangle 12"/>
          <p:cNvSpPr>
            <a:spLocks noChangeArrowheads="1"/>
          </p:cNvSpPr>
          <p:nvPr/>
        </p:nvSpPr>
        <p:spPr bwMode="auto">
          <a:xfrm>
            <a:off x="7064375" y="5100638"/>
            <a:ext cx="1439863" cy="647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商店街地区</a:t>
            </a:r>
          </a:p>
        </p:txBody>
      </p:sp>
      <p:sp>
        <p:nvSpPr>
          <p:cNvPr id="31755" name="Arc 13"/>
          <p:cNvSpPr>
            <a:spLocks/>
          </p:cNvSpPr>
          <p:nvPr/>
        </p:nvSpPr>
        <p:spPr bwMode="auto">
          <a:xfrm rot="10800000">
            <a:off x="1979613" y="2852738"/>
            <a:ext cx="4968875" cy="2592387"/>
          </a:xfrm>
          <a:custGeom>
            <a:avLst/>
            <a:gdLst>
              <a:gd name="T0" fmla="*/ 0 w 21600"/>
              <a:gd name="T1" fmla="*/ 0 h 21600"/>
              <a:gd name="T2" fmla="*/ 4968875 w 21600"/>
              <a:gd name="T3" fmla="*/ 2592387 h 21600"/>
              <a:gd name="T4" fmla="*/ 0 w 21600"/>
              <a:gd name="T5" fmla="*/ 259238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63500">
            <a:solidFill>
              <a:srgbClr val="0066FF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1756" name="Freeform 14"/>
          <p:cNvSpPr>
            <a:spLocks/>
          </p:cNvSpPr>
          <p:nvPr/>
        </p:nvSpPr>
        <p:spPr bwMode="auto">
          <a:xfrm>
            <a:off x="2124075" y="2852738"/>
            <a:ext cx="5616575" cy="2160587"/>
          </a:xfrm>
          <a:custGeom>
            <a:avLst/>
            <a:gdLst>
              <a:gd name="T0" fmla="*/ 0 w 3538"/>
              <a:gd name="T1" fmla="*/ 0 h 1361"/>
              <a:gd name="T2" fmla="*/ 589 w 3538"/>
              <a:gd name="T3" fmla="*/ 408 h 1361"/>
              <a:gd name="T4" fmla="*/ 1587 w 3538"/>
              <a:gd name="T5" fmla="*/ 408 h 1361"/>
              <a:gd name="T6" fmla="*/ 2177 w 3538"/>
              <a:gd name="T7" fmla="*/ 862 h 1361"/>
              <a:gd name="T8" fmla="*/ 3538 w 3538"/>
              <a:gd name="T9" fmla="*/ 862 h 1361"/>
              <a:gd name="T10" fmla="*/ 3538 w 3538"/>
              <a:gd name="T11" fmla="*/ 1361 h 13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38"/>
              <a:gd name="T19" fmla="*/ 0 h 1361"/>
              <a:gd name="T20" fmla="*/ 3538 w 3538"/>
              <a:gd name="T21" fmla="*/ 1361 h 13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38" h="1361">
                <a:moveTo>
                  <a:pt x="0" y="0"/>
                </a:moveTo>
                <a:lnTo>
                  <a:pt x="589" y="408"/>
                </a:lnTo>
                <a:lnTo>
                  <a:pt x="1587" y="408"/>
                </a:lnTo>
                <a:lnTo>
                  <a:pt x="2177" y="862"/>
                </a:lnTo>
                <a:lnTo>
                  <a:pt x="3538" y="862"/>
                </a:lnTo>
                <a:lnTo>
                  <a:pt x="3538" y="1361"/>
                </a:lnTo>
              </a:path>
            </a:pathLst>
          </a:custGeom>
          <a:noFill/>
          <a:ln w="63500">
            <a:solidFill>
              <a:srgbClr val="FF505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1757" name="Text Box 15"/>
          <p:cNvSpPr txBox="1">
            <a:spLocks noChangeArrowheads="1"/>
          </p:cNvSpPr>
          <p:nvPr/>
        </p:nvSpPr>
        <p:spPr bwMode="auto">
          <a:xfrm>
            <a:off x="468313" y="4387850"/>
            <a:ext cx="3744912" cy="1417638"/>
          </a:xfrm>
          <a:prstGeom prst="rect">
            <a:avLst/>
          </a:prstGeom>
          <a:solidFill>
            <a:schemeClr val="bg1"/>
          </a:solidFill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000">
                <a:ea typeface="メイリオ" pitchFamily="50" charset="-128"/>
                <a:cs typeface="メイリオ" pitchFamily="50" charset="-128"/>
              </a:rPr>
              <a:t>②</a:t>
            </a:r>
            <a:r>
              <a:rPr lang="ja-JP" altLang="en-US" sz="2000">
                <a:solidFill>
                  <a:srgbClr val="0000FF"/>
                </a:solidFill>
                <a:ea typeface="メイリオ" pitchFamily="50" charset="-128"/>
                <a:cs typeface="メイリオ" pitchFamily="50" charset="-128"/>
              </a:rPr>
              <a:t>楽な</a:t>
            </a:r>
            <a:r>
              <a:rPr lang="ja-JP" altLang="en-US" sz="2000">
                <a:ea typeface="メイリオ" pitchFamily="50" charset="-128"/>
                <a:cs typeface="メイリオ" pitchFamily="50" charset="-128"/>
              </a:rPr>
              <a:t>移動</a:t>
            </a:r>
            <a:endParaRPr lang="ja-JP" altLang="en-US" sz="800">
              <a:ea typeface="メイリオ" pitchFamily="50" charset="-128"/>
              <a:cs typeface="メイリオ" pitchFamily="50" charset="-128"/>
            </a:endParaRP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・交通機関を利用した普通の移動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・迷ったり，疲れることなく移動可能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⇒既存の</a:t>
            </a:r>
            <a:r>
              <a:rPr lang="ja-JP" altLang="en-US" sz="1600">
                <a:solidFill>
                  <a:srgbClr val="0000FF"/>
                </a:solidFill>
                <a:ea typeface="メイリオ" pitchFamily="50" charset="-128"/>
                <a:cs typeface="メイリオ" pitchFamily="50" charset="-128"/>
              </a:rPr>
              <a:t>バス路線の改善</a:t>
            </a:r>
          </a:p>
        </p:txBody>
      </p:sp>
      <p:sp>
        <p:nvSpPr>
          <p:cNvPr id="31758" name="Text Box 16"/>
          <p:cNvSpPr txBox="1">
            <a:spLocks noChangeArrowheads="1"/>
          </p:cNvSpPr>
          <p:nvPr/>
        </p:nvSpPr>
        <p:spPr bwMode="auto">
          <a:xfrm>
            <a:off x="5292725" y="2166938"/>
            <a:ext cx="3571875" cy="1549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505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000">
                <a:ea typeface="メイリオ" pitchFamily="50" charset="-128"/>
                <a:cs typeface="メイリオ" pitchFamily="50" charset="-128"/>
              </a:rPr>
              <a:t>①楽ではないが</a:t>
            </a:r>
            <a:r>
              <a:rPr lang="ja-JP" altLang="en-US" sz="2000">
                <a:solidFill>
                  <a:srgbClr val="FF0000"/>
                </a:solidFill>
                <a:ea typeface="メイリオ" pitchFamily="50" charset="-128"/>
                <a:cs typeface="メイリオ" pitchFamily="50" charset="-128"/>
              </a:rPr>
              <a:t>価値ある移動</a:t>
            </a:r>
            <a:endParaRPr lang="ja-JP" altLang="en-US" sz="800">
              <a:solidFill>
                <a:srgbClr val="FF0000"/>
              </a:solidFill>
              <a:ea typeface="メイリオ" pitchFamily="50" charset="-128"/>
              <a:cs typeface="メイリオ" pitchFamily="50" charset="-128"/>
            </a:endParaRP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・徒歩による移動</a:t>
            </a: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・途中での寄り道体験</a:t>
            </a: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・目的地でのインセンティブ付与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⇒途中経路での</a:t>
            </a:r>
            <a:r>
              <a:rPr lang="ja-JP" altLang="en-US" sz="1600">
                <a:solidFill>
                  <a:srgbClr val="FF0000"/>
                </a:solidFill>
                <a:ea typeface="メイリオ" pitchFamily="50" charset="-128"/>
                <a:cs typeface="メイリオ" pitchFamily="50" charset="-128"/>
              </a:rPr>
              <a:t>スタンプラリー</a:t>
            </a:r>
          </a:p>
        </p:txBody>
      </p:sp>
      <p:sp>
        <p:nvSpPr>
          <p:cNvPr id="16" name="日付プレースホルダー 1">
            <a:extLst>
              <a:ext uri="{FF2B5EF4-FFF2-40B4-BE49-F238E27FC236}">
                <a16:creationId xmlns:a16="http://schemas.microsoft.com/office/drawing/2014/main" xmlns="" id="{C95F6FF1-EF2E-4FAF-BEC5-EE7976E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xmlns="" id="{FF836A23-8C91-49B6-83E1-D8CFD179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スライド番号プレースホルダー 3">
            <a:extLst>
              <a:ext uri="{FF2B5EF4-FFF2-40B4-BE49-F238E27FC236}">
                <a16:creationId xmlns:a16="http://schemas.microsoft.com/office/drawing/2014/main" xmlns="" id="{BF321CD2-00BB-454C-822F-B60EC1D23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29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31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xmlns="" id="{88FEFDA4-7590-4F56-BE9F-9F8E6AA3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xmlns="" id="{0CCF16AD-C62B-41D2-8B97-CF72D507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53F5B1FF-03E4-467A-812D-0D0E9099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D6FB9F5F-EE47-43D7-B9E5-C0CF725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概要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BEE417FF-462A-45E1-9FAA-B9D742BD6B20}"/>
              </a:ext>
            </a:extLst>
          </p:cNvPr>
          <p:cNvSpPr txBox="1"/>
          <p:nvPr/>
        </p:nvSpPr>
        <p:spPr>
          <a:xfrm>
            <a:off x="107504" y="980728"/>
            <a:ext cx="914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目的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：交通システムの有効活用による地方コミュニティの活性化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2955B02A-1751-4FF0-8DE4-E0F227134466}"/>
              </a:ext>
            </a:extLst>
          </p:cNvPr>
          <p:cNvSpPr txBox="1"/>
          <p:nvPr/>
        </p:nvSpPr>
        <p:spPr>
          <a:xfrm>
            <a:off x="107504" y="1662565"/>
            <a:ext cx="8712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Font typeface="Wingdings" panose="05000000000000000000" pitchFamily="2" charset="2"/>
              <a:buChar char="u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地方では過疎化や高齢化が特に深刻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しかしその解決に向けたリソースは限られている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1257300" lvl="2" indent="-34290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コミュニティ同士の連携が不可欠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1714500" lvl="3" indent="-34290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人や物の流れ：交通の観点からアプローチ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667C4A5F-5522-4D6A-BB99-C466251D0732}"/>
              </a:ext>
            </a:extLst>
          </p:cNvPr>
          <p:cNvGrpSpPr/>
          <p:nvPr/>
        </p:nvGrpSpPr>
        <p:grpSpPr>
          <a:xfrm>
            <a:off x="278160" y="3452397"/>
            <a:ext cx="8587680" cy="2847690"/>
            <a:chOff x="251520" y="3625824"/>
            <a:chExt cx="8587680" cy="2847690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xmlns="" id="{9C908313-8123-4D47-9861-C942143D52CB}"/>
                </a:ext>
              </a:extLst>
            </p:cNvPr>
            <p:cNvGrpSpPr/>
            <p:nvPr/>
          </p:nvGrpSpPr>
          <p:grpSpPr>
            <a:xfrm>
              <a:off x="251520" y="3683540"/>
              <a:ext cx="4162425" cy="2789974"/>
              <a:chOff x="251520" y="3650001"/>
              <a:chExt cx="4162425" cy="2789974"/>
            </a:xfrm>
          </p:grpSpPr>
          <p:pic>
            <p:nvPicPr>
              <p:cNvPr id="1026" name="Picture 2" descr="http://creva.biz/biz/wp-content/uploads/2014/04/getstarted_sns.jpg">
                <a:extLst>
                  <a:ext uri="{FF2B5EF4-FFF2-40B4-BE49-F238E27FC236}">
                    <a16:creationId xmlns:a16="http://schemas.microsoft.com/office/drawing/2014/main" xmlns="" id="{BBDF2FD0-FEFA-4EE5-9850-9A6EAC56C8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3650001"/>
                <a:ext cx="4162425" cy="2562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xmlns="" id="{46285DA3-8F15-45EA-B5AE-339FF2965BE9}"/>
                  </a:ext>
                </a:extLst>
              </p:cNvPr>
              <p:cNvSpPr/>
              <p:nvPr/>
            </p:nvSpPr>
            <p:spPr>
              <a:xfrm>
                <a:off x="2745160" y="6132198"/>
                <a:ext cx="16687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ja-JP" altLang="en-US" sz="1400" dirty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http://creva.biz</a:t>
                </a:r>
              </a:p>
            </p:txBody>
          </p:sp>
        </p:grp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xmlns="" id="{AB192C87-9996-42A4-997E-2BE33F5D7431}"/>
                </a:ext>
              </a:extLst>
            </p:cNvPr>
            <p:cNvSpPr txBox="1"/>
            <p:nvPr/>
          </p:nvSpPr>
          <p:spPr>
            <a:xfrm>
              <a:off x="4572000" y="3625824"/>
              <a:ext cx="426720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kumimoji="1" lang="ja-JP" altLang="en-US" sz="2400" u="sng" dirty="0"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コミュニティをつなぐ手段</a:t>
              </a:r>
              <a:endPara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 marL="342900" indent="-342900">
                <a:buClr>
                  <a:srgbClr val="00B0F0"/>
                </a:buClr>
                <a:buFont typeface="Wingdings" panose="05000000000000000000" pitchFamily="2" charset="2"/>
                <a:buChar char="u"/>
              </a:pPr>
              <a:r>
                <a:rPr kumimoji="1" lang="ja-JP" altLang="en-US" sz="2400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交通　←　まずはここから</a:t>
              </a:r>
              <a:endParaRPr kumimoji="1" lang="en-US" altLang="ja-JP" sz="2400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 marL="342900" indent="-342900">
                <a:buClr>
                  <a:srgbClr val="00B0F0"/>
                </a:buClr>
                <a:buFont typeface="Wingdings" panose="05000000000000000000" pitchFamily="2" charset="2"/>
                <a:buChar char="u"/>
              </a:pP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通信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 marL="342900" indent="-342900">
                <a:buClr>
                  <a:srgbClr val="00B0F0"/>
                </a:buClr>
                <a:buFont typeface="Wingdings" panose="05000000000000000000" pitchFamily="2" charset="2"/>
                <a:buChar char="u"/>
              </a:pP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データ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>
                <a:buClr>
                  <a:srgbClr val="00B0F0"/>
                </a:buClr>
              </a:pP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　　・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>
                <a:buClr>
                  <a:srgbClr val="00B0F0"/>
                </a:buClr>
              </a:pP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　　・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>
                <a:buClr>
                  <a:srgbClr val="00B0F0"/>
                </a:buClr>
              </a:pP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　　・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534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Content Placeholder 4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altLang="ja-JP" sz="2800" b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sz="2800" b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種類の移動環境を提供し，来場者が好みで選ぶ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ja-JP">
              <a:latin typeface="Meiryo" pitchFamily="50" charset="-128"/>
              <a:ea typeface="Meiryo" pitchFamily="50" charset="-128"/>
              <a:cs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ja-JP">
              <a:latin typeface="Meiryo" pitchFamily="50" charset="-128"/>
              <a:ea typeface="Meiryo" pitchFamily="50" charset="-128"/>
              <a:cs typeface="Arial" charset="0"/>
            </a:endParaRPr>
          </a:p>
        </p:txBody>
      </p:sp>
      <p:sp>
        <p:nvSpPr>
          <p:cNvPr id="32773" name="Title 5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532813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</a:rPr>
              <a:t>導線開発へのアプローチ</a:t>
            </a:r>
          </a:p>
        </p:txBody>
      </p:sp>
      <p:sp>
        <p:nvSpPr>
          <p:cNvPr id="32774" name="Line 7"/>
          <p:cNvSpPr>
            <a:spLocks noChangeShapeType="1"/>
          </p:cNvSpPr>
          <p:nvPr/>
        </p:nvSpPr>
        <p:spPr bwMode="auto">
          <a:xfrm flipV="1">
            <a:off x="4529138" y="2781300"/>
            <a:ext cx="906462" cy="709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323850" y="2468563"/>
            <a:ext cx="4752975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357188" y="2466975"/>
            <a:ext cx="5222875" cy="0"/>
          </a:xfrm>
          <a:prstGeom prst="line">
            <a:avLst/>
          </a:prstGeom>
          <a:noFill/>
          <a:ln w="101600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2777" name="Rectangle 10"/>
          <p:cNvSpPr>
            <a:spLocks noChangeArrowheads="1"/>
          </p:cNvSpPr>
          <p:nvPr/>
        </p:nvSpPr>
        <p:spPr bwMode="auto">
          <a:xfrm>
            <a:off x="1258888" y="2132013"/>
            <a:ext cx="1439862" cy="6477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石巻駅</a:t>
            </a:r>
          </a:p>
        </p:txBody>
      </p:sp>
      <p:sp>
        <p:nvSpPr>
          <p:cNvPr id="32778" name="Rectangle 11"/>
          <p:cNvSpPr>
            <a:spLocks noChangeArrowheads="1"/>
          </p:cNvSpPr>
          <p:nvPr/>
        </p:nvSpPr>
        <p:spPr bwMode="auto">
          <a:xfrm>
            <a:off x="7064375" y="5100638"/>
            <a:ext cx="1439863" cy="647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商店街地区</a:t>
            </a:r>
          </a:p>
        </p:txBody>
      </p:sp>
      <p:sp>
        <p:nvSpPr>
          <p:cNvPr id="32779" name="Arc 12"/>
          <p:cNvSpPr>
            <a:spLocks/>
          </p:cNvSpPr>
          <p:nvPr/>
        </p:nvSpPr>
        <p:spPr bwMode="auto">
          <a:xfrm rot="10800000">
            <a:off x="1979613" y="2852738"/>
            <a:ext cx="4968875" cy="2592387"/>
          </a:xfrm>
          <a:custGeom>
            <a:avLst/>
            <a:gdLst>
              <a:gd name="T0" fmla="*/ 0 w 21600"/>
              <a:gd name="T1" fmla="*/ 0 h 21600"/>
              <a:gd name="T2" fmla="*/ 4968875 w 21600"/>
              <a:gd name="T3" fmla="*/ 2592387 h 21600"/>
              <a:gd name="T4" fmla="*/ 0 w 21600"/>
              <a:gd name="T5" fmla="*/ 259238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63500">
            <a:solidFill>
              <a:srgbClr val="99CCFF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2780" name="Freeform 13"/>
          <p:cNvSpPr>
            <a:spLocks/>
          </p:cNvSpPr>
          <p:nvPr/>
        </p:nvSpPr>
        <p:spPr bwMode="auto">
          <a:xfrm>
            <a:off x="2124075" y="2852738"/>
            <a:ext cx="5616575" cy="2160587"/>
          </a:xfrm>
          <a:custGeom>
            <a:avLst/>
            <a:gdLst>
              <a:gd name="T0" fmla="*/ 0 w 3538"/>
              <a:gd name="T1" fmla="*/ 0 h 1361"/>
              <a:gd name="T2" fmla="*/ 589 w 3538"/>
              <a:gd name="T3" fmla="*/ 408 h 1361"/>
              <a:gd name="T4" fmla="*/ 1587 w 3538"/>
              <a:gd name="T5" fmla="*/ 408 h 1361"/>
              <a:gd name="T6" fmla="*/ 2177 w 3538"/>
              <a:gd name="T7" fmla="*/ 862 h 1361"/>
              <a:gd name="T8" fmla="*/ 3538 w 3538"/>
              <a:gd name="T9" fmla="*/ 862 h 1361"/>
              <a:gd name="T10" fmla="*/ 3538 w 3538"/>
              <a:gd name="T11" fmla="*/ 1361 h 13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38"/>
              <a:gd name="T19" fmla="*/ 0 h 1361"/>
              <a:gd name="T20" fmla="*/ 3538 w 3538"/>
              <a:gd name="T21" fmla="*/ 1361 h 13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38" h="1361">
                <a:moveTo>
                  <a:pt x="0" y="0"/>
                </a:moveTo>
                <a:lnTo>
                  <a:pt x="589" y="408"/>
                </a:lnTo>
                <a:lnTo>
                  <a:pt x="1587" y="408"/>
                </a:lnTo>
                <a:lnTo>
                  <a:pt x="2177" y="862"/>
                </a:lnTo>
                <a:lnTo>
                  <a:pt x="3538" y="862"/>
                </a:lnTo>
                <a:lnTo>
                  <a:pt x="3538" y="1361"/>
                </a:lnTo>
              </a:path>
            </a:pathLst>
          </a:custGeom>
          <a:noFill/>
          <a:ln w="63500">
            <a:solidFill>
              <a:srgbClr val="FF505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2781" name="Text Box 14"/>
          <p:cNvSpPr txBox="1">
            <a:spLocks noChangeArrowheads="1"/>
          </p:cNvSpPr>
          <p:nvPr/>
        </p:nvSpPr>
        <p:spPr bwMode="auto">
          <a:xfrm>
            <a:off x="468313" y="4387850"/>
            <a:ext cx="3744912" cy="1417638"/>
          </a:xfrm>
          <a:prstGeom prst="rect">
            <a:avLst/>
          </a:prstGeom>
          <a:solidFill>
            <a:schemeClr val="bg1"/>
          </a:solidFill>
          <a:ln w="38100">
            <a:solidFill>
              <a:srgbClr val="99CC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000">
                <a:solidFill>
                  <a:srgbClr val="CDCDCD"/>
                </a:solidFill>
                <a:ea typeface="メイリオ" pitchFamily="50" charset="-128"/>
                <a:cs typeface="メイリオ" pitchFamily="50" charset="-128"/>
              </a:rPr>
              <a:t>②楽な移動</a:t>
            </a:r>
            <a:endParaRPr lang="ja-JP" altLang="en-US" sz="800">
              <a:solidFill>
                <a:srgbClr val="CDCDCD"/>
              </a:solidFill>
              <a:ea typeface="メイリオ" pitchFamily="50" charset="-128"/>
              <a:cs typeface="メイリオ" pitchFamily="50" charset="-128"/>
            </a:endParaRP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solidFill>
                  <a:srgbClr val="CDCDCD"/>
                </a:solidFill>
                <a:ea typeface="メイリオ" pitchFamily="50" charset="-128"/>
                <a:cs typeface="メイリオ" pitchFamily="50" charset="-128"/>
              </a:rPr>
              <a:t>・交通機関を利用した普通の移動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solidFill>
                  <a:srgbClr val="CDCDCD"/>
                </a:solidFill>
                <a:ea typeface="メイリオ" pitchFamily="50" charset="-128"/>
                <a:cs typeface="メイリオ" pitchFamily="50" charset="-128"/>
              </a:rPr>
              <a:t>・迷ったり，疲れることなく移動可能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solidFill>
                  <a:srgbClr val="CDCDCD"/>
                </a:solidFill>
                <a:ea typeface="メイリオ" pitchFamily="50" charset="-128"/>
                <a:cs typeface="メイリオ" pitchFamily="50" charset="-128"/>
              </a:rPr>
              <a:t>⇒既存のバス路線の改善</a:t>
            </a:r>
          </a:p>
        </p:txBody>
      </p:sp>
      <p:sp>
        <p:nvSpPr>
          <p:cNvPr id="32782" name="Text Box 15"/>
          <p:cNvSpPr txBox="1">
            <a:spLocks noChangeArrowheads="1"/>
          </p:cNvSpPr>
          <p:nvPr/>
        </p:nvSpPr>
        <p:spPr bwMode="auto">
          <a:xfrm>
            <a:off x="5292725" y="2166938"/>
            <a:ext cx="3571875" cy="1549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505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000">
                <a:ea typeface="メイリオ" pitchFamily="50" charset="-128"/>
                <a:cs typeface="メイリオ" pitchFamily="50" charset="-128"/>
              </a:rPr>
              <a:t>①楽ではないが</a:t>
            </a:r>
            <a:r>
              <a:rPr lang="ja-JP" altLang="en-US" sz="2000">
                <a:solidFill>
                  <a:srgbClr val="FF0000"/>
                </a:solidFill>
                <a:ea typeface="メイリオ" pitchFamily="50" charset="-128"/>
                <a:cs typeface="メイリオ" pitchFamily="50" charset="-128"/>
              </a:rPr>
              <a:t>価値ある移動</a:t>
            </a:r>
            <a:endParaRPr lang="ja-JP" altLang="en-US" sz="800">
              <a:solidFill>
                <a:srgbClr val="FF0000"/>
              </a:solidFill>
              <a:ea typeface="メイリオ" pitchFamily="50" charset="-128"/>
              <a:cs typeface="メイリオ" pitchFamily="50" charset="-128"/>
            </a:endParaRP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・徒歩による移動</a:t>
            </a: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・途中での寄り道体験</a:t>
            </a: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・目的地でのインセンティブ付与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⇒途中経路での</a:t>
            </a:r>
            <a:r>
              <a:rPr lang="ja-JP" altLang="en-US" sz="1600">
                <a:solidFill>
                  <a:srgbClr val="FF0000"/>
                </a:solidFill>
                <a:ea typeface="メイリオ" pitchFamily="50" charset="-128"/>
                <a:cs typeface="メイリオ" pitchFamily="50" charset="-128"/>
              </a:rPr>
              <a:t>スタンプラリー</a:t>
            </a:r>
          </a:p>
        </p:txBody>
      </p:sp>
      <p:sp>
        <p:nvSpPr>
          <p:cNvPr id="16" name="日付プレースホルダー 1">
            <a:extLst>
              <a:ext uri="{FF2B5EF4-FFF2-40B4-BE49-F238E27FC236}">
                <a16:creationId xmlns:a16="http://schemas.microsoft.com/office/drawing/2014/main" xmlns="" id="{E56A3BE4-48DB-4A41-AD5D-63DF3F15D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xmlns="" id="{452A1DEE-CAE0-486B-A04A-4D50F34F5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スライド番号プレースホルダー 3">
            <a:extLst>
              <a:ext uri="{FF2B5EF4-FFF2-40B4-BE49-F238E27FC236}">
                <a16:creationId xmlns:a16="http://schemas.microsoft.com/office/drawing/2014/main" xmlns="" id="{BA25C52C-A9DD-467D-A554-9246A7EE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30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59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駅～商店街地区間に２本の推奨ルート</a:t>
            </a:r>
            <a:r>
              <a:rPr lang="en-US" altLang="ja-JP">
                <a:latin typeface="Arial" charset="0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行き・帰り</a:t>
            </a:r>
            <a:r>
              <a:rPr lang="en-US" altLang="ja-JP">
                <a:latin typeface="Arial" charset="0"/>
                <a:ea typeface="メイリオ" pitchFamily="50" charset="-128"/>
                <a:cs typeface="メイリオ" pitchFamily="50" charset="-128"/>
              </a:rPr>
              <a:t>)</a:t>
            </a: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を設定</a:t>
            </a:r>
          </a:p>
          <a:p>
            <a:pPr eaLnBrk="1" hangingPunct="1"/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推奨ルートに沿って</a:t>
            </a:r>
            <a:r>
              <a:rPr lang="ja-JP" altLang="en-US">
                <a:solidFill>
                  <a:srgbClr val="FF0000"/>
                </a:solidFill>
                <a:latin typeface="Arial" charset="0"/>
                <a:ea typeface="メイリオ" pitchFamily="50" charset="-128"/>
                <a:cs typeface="メイリオ" pitchFamily="50" charset="-128"/>
              </a:rPr>
              <a:t>像</a:t>
            </a: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を設置 ⇒ 推奨ルートを辿らせる</a:t>
            </a:r>
          </a:p>
          <a:p>
            <a:pPr eaLnBrk="1" hangingPunct="1"/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像には</a:t>
            </a:r>
            <a:r>
              <a:rPr lang="en-US" altLang="ja-JP">
                <a:latin typeface="Arial" charset="0"/>
                <a:ea typeface="メイリオ" pitchFamily="50" charset="-128"/>
                <a:cs typeface="メイリオ" pitchFamily="50" charset="-128"/>
              </a:rPr>
              <a:t>QR</a:t>
            </a: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コードを設置し，</a:t>
            </a:r>
            <a:r>
              <a:rPr lang="en-US" altLang="ja-JP">
                <a:latin typeface="Arial" charset="0"/>
                <a:ea typeface="メイリオ" pitchFamily="50" charset="-128"/>
                <a:cs typeface="メイリオ" pitchFamily="50" charset="-128"/>
              </a:rPr>
              <a:t>QR</a:t>
            </a: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コードを読み取る</a:t>
            </a:r>
            <a:r>
              <a:rPr lang="ja-JP" altLang="en-US">
                <a:solidFill>
                  <a:srgbClr val="FF0000"/>
                </a:solidFill>
                <a:latin typeface="Arial" charset="0"/>
                <a:ea typeface="メイリオ" pitchFamily="50" charset="-128"/>
                <a:cs typeface="メイリオ" pitchFamily="50" charset="-128"/>
              </a:rPr>
              <a:t>スタンプラリー</a:t>
            </a: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とする</a:t>
            </a:r>
          </a:p>
          <a:p>
            <a:pPr eaLnBrk="1" hangingPunct="1">
              <a:buFont typeface="Wingdings" pitchFamily="2" charset="2"/>
              <a:buNone/>
            </a:pP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　　⇒ 一定数以上のスタンプを集めると</a:t>
            </a:r>
            <a:r>
              <a:rPr lang="ja-JP" altLang="en-US">
                <a:solidFill>
                  <a:srgbClr val="FF0000"/>
                </a:solidFill>
                <a:latin typeface="Arial" charset="0"/>
                <a:ea typeface="メイリオ" pitchFamily="50" charset="-128"/>
                <a:cs typeface="メイリオ" pitchFamily="50" charset="-128"/>
              </a:rPr>
              <a:t>クーポン</a:t>
            </a: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がもらえる</a:t>
            </a:r>
          </a:p>
          <a:p>
            <a:pPr eaLnBrk="1" hangingPunct="1"/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スタンプ収集データをもとに</a:t>
            </a:r>
            <a:r>
              <a:rPr lang="ja-JP" altLang="en-US">
                <a:solidFill>
                  <a:srgbClr val="FF0000"/>
                </a:solidFill>
                <a:latin typeface="Arial" charset="0"/>
                <a:ea typeface="メイリオ" pitchFamily="50" charset="-128"/>
                <a:cs typeface="メイリオ" pitchFamily="50" charset="-128"/>
              </a:rPr>
              <a:t>来場者の通行状況を調査</a:t>
            </a:r>
          </a:p>
          <a:p>
            <a:pPr eaLnBrk="1" hangingPunct="1">
              <a:buFont typeface="Wingdings" pitchFamily="2" charset="2"/>
              <a:buNone/>
            </a:pPr>
            <a:endParaRPr lang="en-US" altLang="ja-JP" sz="1800">
              <a:latin typeface="Arial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33794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>
                <a:ea typeface="メイリオ" pitchFamily="50" charset="-128"/>
                <a:cs typeface="メイリオ" pitchFamily="50" charset="-128"/>
              </a:rPr>
              <a:t>①楽ではないが価値のある移動</a:t>
            </a:r>
          </a:p>
        </p:txBody>
      </p:sp>
      <p:sp>
        <p:nvSpPr>
          <p:cNvPr id="33816" name="Line 4"/>
          <p:cNvSpPr>
            <a:spLocks noChangeShapeType="1"/>
          </p:cNvSpPr>
          <p:nvPr/>
        </p:nvSpPr>
        <p:spPr bwMode="auto">
          <a:xfrm>
            <a:off x="682625" y="3297238"/>
            <a:ext cx="4346575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3817" name="Line 5"/>
          <p:cNvSpPr>
            <a:spLocks noChangeShapeType="1"/>
          </p:cNvSpPr>
          <p:nvPr/>
        </p:nvSpPr>
        <p:spPr bwMode="auto">
          <a:xfrm>
            <a:off x="712788" y="3295650"/>
            <a:ext cx="4776787" cy="0"/>
          </a:xfrm>
          <a:prstGeom prst="line">
            <a:avLst/>
          </a:prstGeom>
          <a:noFill/>
          <a:ln w="101600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3818" name="Rectangle 6"/>
          <p:cNvSpPr>
            <a:spLocks noChangeArrowheads="1"/>
          </p:cNvSpPr>
          <p:nvPr/>
        </p:nvSpPr>
        <p:spPr bwMode="auto">
          <a:xfrm>
            <a:off x="1538288" y="3068638"/>
            <a:ext cx="1316037" cy="4619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石巻駅</a:t>
            </a:r>
          </a:p>
        </p:txBody>
      </p:sp>
      <p:sp>
        <p:nvSpPr>
          <p:cNvPr id="33819" name="Rectangle 7"/>
          <p:cNvSpPr>
            <a:spLocks noChangeArrowheads="1"/>
          </p:cNvSpPr>
          <p:nvPr/>
        </p:nvSpPr>
        <p:spPr bwMode="auto">
          <a:xfrm>
            <a:off x="6848475" y="5768975"/>
            <a:ext cx="1539875" cy="46037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商店街地区</a:t>
            </a:r>
          </a:p>
        </p:txBody>
      </p:sp>
      <p:sp>
        <p:nvSpPr>
          <p:cNvPr id="33820" name="Freeform 8"/>
          <p:cNvSpPr>
            <a:spLocks/>
          </p:cNvSpPr>
          <p:nvPr/>
        </p:nvSpPr>
        <p:spPr bwMode="auto">
          <a:xfrm>
            <a:off x="2328863" y="3648075"/>
            <a:ext cx="5137150" cy="1976438"/>
          </a:xfrm>
          <a:custGeom>
            <a:avLst/>
            <a:gdLst>
              <a:gd name="T0" fmla="*/ 0 w 3538"/>
              <a:gd name="T1" fmla="*/ 0 h 1361"/>
              <a:gd name="T2" fmla="*/ 589 w 3538"/>
              <a:gd name="T3" fmla="*/ 408 h 1361"/>
              <a:gd name="T4" fmla="*/ 1587 w 3538"/>
              <a:gd name="T5" fmla="*/ 408 h 1361"/>
              <a:gd name="T6" fmla="*/ 2177 w 3538"/>
              <a:gd name="T7" fmla="*/ 862 h 1361"/>
              <a:gd name="T8" fmla="*/ 3538 w 3538"/>
              <a:gd name="T9" fmla="*/ 862 h 1361"/>
              <a:gd name="T10" fmla="*/ 3538 w 3538"/>
              <a:gd name="T11" fmla="*/ 1361 h 13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38"/>
              <a:gd name="T19" fmla="*/ 0 h 1361"/>
              <a:gd name="T20" fmla="*/ 3538 w 3538"/>
              <a:gd name="T21" fmla="*/ 1361 h 13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38" h="1361">
                <a:moveTo>
                  <a:pt x="0" y="0"/>
                </a:moveTo>
                <a:lnTo>
                  <a:pt x="589" y="408"/>
                </a:lnTo>
                <a:lnTo>
                  <a:pt x="1587" y="408"/>
                </a:lnTo>
                <a:lnTo>
                  <a:pt x="2177" y="862"/>
                </a:lnTo>
                <a:lnTo>
                  <a:pt x="3538" y="862"/>
                </a:lnTo>
                <a:lnTo>
                  <a:pt x="3538" y="1361"/>
                </a:lnTo>
              </a:path>
            </a:pathLst>
          </a:custGeom>
          <a:noFill/>
          <a:ln w="63500">
            <a:solidFill>
              <a:srgbClr val="FF505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3821" name="Freeform 9"/>
          <p:cNvSpPr>
            <a:spLocks/>
          </p:cNvSpPr>
          <p:nvPr/>
        </p:nvSpPr>
        <p:spPr bwMode="auto">
          <a:xfrm>
            <a:off x="2527300" y="3713163"/>
            <a:ext cx="4240213" cy="2303462"/>
          </a:xfrm>
          <a:custGeom>
            <a:avLst/>
            <a:gdLst>
              <a:gd name="T0" fmla="*/ 0 w 3039"/>
              <a:gd name="T1" fmla="*/ 0 h 1633"/>
              <a:gd name="T2" fmla="*/ 2177 w 3039"/>
              <a:gd name="T3" fmla="*/ 0 h 1633"/>
              <a:gd name="T4" fmla="*/ 2177 w 3039"/>
              <a:gd name="T5" fmla="*/ 409 h 1633"/>
              <a:gd name="T6" fmla="*/ 2631 w 3039"/>
              <a:gd name="T7" fmla="*/ 409 h 1633"/>
              <a:gd name="T8" fmla="*/ 2631 w 3039"/>
              <a:gd name="T9" fmla="*/ 1633 h 1633"/>
              <a:gd name="T10" fmla="*/ 3039 w 3039"/>
              <a:gd name="T11" fmla="*/ 1633 h 16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39"/>
              <a:gd name="T19" fmla="*/ 0 h 1633"/>
              <a:gd name="T20" fmla="*/ 3039 w 3039"/>
              <a:gd name="T21" fmla="*/ 1633 h 16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39" h="1633">
                <a:moveTo>
                  <a:pt x="0" y="0"/>
                </a:moveTo>
                <a:lnTo>
                  <a:pt x="2177" y="0"/>
                </a:lnTo>
                <a:lnTo>
                  <a:pt x="2177" y="409"/>
                </a:lnTo>
                <a:lnTo>
                  <a:pt x="2631" y="409"/>
                </a:lnTo>
                <a:lnTo>
                  <a:pt x="2631" y="1633"/>
                </a:lnTo>
                <a:lnTo>
                  <a:pt x="3039" y="1633"/>
                </a:lnTo>
              </a:path>
            </a:pathLst>
          </a:custGeom>
          <a:noFill/>
          <a:ln w="63500">
            <a:solidFill>
              <a:srgbClr val="FF99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2234" name="AutoShape 10"/>
          <p:cNvSpPr>
            <a:spLocks noChangeArrowheads="1"/>
          </p:cNvSpPr>
          <p:nvPr/>
        </p:nvSpPr>
        <p:spPr bwMode="auto">
          <a:xfrm>
            <a:off x="2681288" y="3867150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5" name="AutoShape 11"/>
          <p:cNvSpPr>
            <a:spLocks noChangeArrowheads="1"/>
          </p:cNvSpPr>
          <p:nvPr/>
        </p:nvSpPr>
        <p:spPr bwMode="auto">
          <a:xfrm>
            <a:off x="4173538" y="3606800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6" name="AutoShape 12"/>
          <p:cNvSpPr>
            <a:spLocks noChangeArrowheads="1"/>
          </p:cNvSpPr>
          <p:nvPr/>
        </p:nvSpPr>
        <p:spPr bwMode="auto">
          <a:xfrm>
            <a:off x="3795713" y="4133850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7" name="AutoShape 13"/>
          <p:cNvSpPr>
            <a:spLocks noChangeArrowheads="1"/>
          </p:cNvSpPr>
          <p:nvPr/>
        </p:nvSpPr>
        <p:spPr bwMode="auto">
          <a:xfrm>
            <a:off x="5464175" y="3797300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8" name="AutoShape 14"/>
          <p:cNvSpPr>
            <a:spLocks noChangeArrowheads="1"/>
          </p:cNvSpPr>
          <p:nvPr/>
        </p:nvSpPr>
        <p:spPr bwMode="auto">
          <a:xfrm>
            <a:off x="5915025" y="4181475"/>
            <a:ext cx="198438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9" name="AutoShape 15"/>
          <p:cNvSpPr>
            <a:spLocks noChangeArrowheads="1"/>
          </p:cNvSpPr>
          <p:nvPr/>
        </p:nvSpPr>
        <p:spPr bwMode="auto">
          <a:xfrm>
            <a:off x="6096000" y="4789488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0" name="AutoShape 16"/>
          <p:cNvSpPr>
            <a:spLocks noChangeArrowheads="1"/>
          </p:cNvSpPr>
          <p:nvPr/>
        </p:nvSpPr>
        <p:spPr bwMode="auto">
          <a:xfrm>
            <a:off x="6091238" y="5699125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1" name="AutoShape 17"/>
          <p:cNvSpPr>
            <a:spLocks noChangeArrowheads="1"/>
          </p:cNvSpPr>
          <p:nvPr/>
        </p:nvSpPr>
        <p:spPr bwMode="auto">
          <a:xfrm>
            <a:off x="8177213" y="5872163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2" name="AutoShape 18"/>
          <p:cNvSpPr>
            <a:spLocks noChangeArrowheads="1"/>
          </p:cNvSpPr>
          <p:nvPr/>
        </p:nvSpPr>
        <p:spPr bwMode="auto">
          <a:xfrm>
            <a:off x="7137400" y="4784725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3" name="AutoShape 19"/>
          <p:cNvSpPr>
            <a:spLocks noChangeArrowheads="1"/>
          </p:cNvSpPr>
          <p:nvPr/>
        </p:nvSpPr>
        <p:spPr bwMode="auto">
          <a:xfrm>
            <a:off x="2068513" y="3536950"/>
            <a:ext cx="198437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4" name="AutoShape 20"/>
          <p:cNvSpPr>
            <a:spLocks noChangeArrowheads="1"/>
          </p:cNvSpPr>
          <p:nvPr/>
        </p:nvSpPr>
        <p:spPr bwMode="auto">
          <a:xfrm>
            <a:off x="4906963" y="4437063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33833" name="AutoShape 21"/>
          <p:cNvSpPr>
            <a:spLocks noChangeArrowheads="1"/>
          </p:cNvSpPr>
          <p:nvPr/>
        </p:nvSpPr>
        <p:spPr bwMode="auto">
          <a:xfrm>
            <a:off x="1258888" y="4149725"/>
            <a:ext cx="1441450" cy="2159000"/>
          </a:xfrm>
          <a:prstGeom prst="wedgeRectCallout">
            <a:avLst>
              <a:gd name="adj1" fmla="val 121694"/>
              <a:gd name="adj2" fmla="val -41472"/>
            </a:avLst>
          </a:prstGeom>
          <a:solidFill>
            <a:srgbClr val="FFCCCC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ja-JP" altLang="en-US"/>
          </a:p>
        </p:txBody>
      </p:sp>
      <p:pic>
        <p:nvPicPr>
          <p:cNvPr id="33834" name="Picture 42" descr="1500017117645"/>
          <p:cNvPicPr>
            <a:picLocks noChangeAspect="1" noChangeArrowheads="1"/>
          </p:cNvPicPr>
          <p:nvPr/>
        </p:nvPicPr>
        <p:blipFill>
          <a:blip r:embed="rId3"/>
          <a:srcRect l="22955" t="13612" r="13318" b="16823"/>
          <a:stretch>
            <a:fillRect/>
          </a:stretch>
        </p:blipFill>
        <p:spPr bwMode="auto">
          <a:xfrm>
            <a:off x="1476375" y="4221163"/>
            <a:ext cx="1039813" cy="2017712"/>
          </a:xfrm>
          <a:prstGeom prst="rect">
            <a:avLst/>
          </a:prstGeom>
          <a:noFill/>
        </p:spPr>
      </p:pic>
      <p:sp>
        <p:nvSpPr>
          <p:cNvPr id="33835" name="AutoShape 21"/>
          <p:cNvSpPr>
            <a:spLocks noChangeArrowheads="1"/>
          </p:cNvSpPr>
          <p:nvPr/>
        </p:nvSpPr>
        <p:spPr bwMode="auto">
          <a:xfrm>
            <a:off x="7092950" y="2636838"/>
            <a:ext cx="1079500" cy="2087562"/>
          </a:xfrm>
          <a:prstGeom prst="wedgeRectCallout">
            <a:avLst>
              <a:gd name="adj1" fmla="val -175440"/>
              <a:gd name="adj2" fmla="val 1083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ja-JP" altLang="en-US"/>
          </a:p>
        </p:txBody>
      </p:sp>
      <p:pic>
        <p:nvPicPr>
          <p:cNvPr id="33836" name="Picture 44" descr="1500017464802"/>
          <p:cNvPicPr>
            <a:picLocks noChangeAspect="1" noChangeArrowheads="1"/>
          </p:cNvPicPr>
          <p:nvPr/>
        </p:nvPicPr>
        <p:blipFill>
          <a:blip r:embed="rId4"/>
          <a:srcRect l="15347" t="18967" r="31892" b="10971"/>
          <a:stretch>
            <a:fillRect/>
          </a:stretch>
        </p:blipFill>
        <p:spPr bwMode="auto">
          <a:xfrm>
            <a:off x="7235825" y="2751138"/>
            <a:ext cx="792163" cy="1871662"/>
          </a:xfrm>
          <a:prstGeom prst="rect">
            <a:avLst/>
          </a:prstGeom>
          <a:noFill/>
        </p:spPr>
      </p:pic>
      <p:sp>
        <p:nvSpPr>
          <p:cNvPr id="28" name="日付プレースホルダー 1">
            <a:extLst>
              <a:ext uri="{FF2B5EF4-FFF2-40B4-BE49-F238E27FC236}">
                <a16:creationId xmlns:a16="http://schemas.microsoft.com/office/drawing/2014/main" xmlns="" id="{23EBAE5E-F605-418C-BC9C-CB40F68F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フッター プレースホルダー 2">
            <a:extLst>
              <a:ext uri="{FF2B5EF4-FFF2-40B4-BE49-F238E27FC236}">
                <a16:creationId xmlns:a16="http://schemas.microsoft.com/office/drawing/2014/main" xmlns="" id="{1A4E4803-4C3E-4A6B-BE95-DE299A36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スライド番号プレースホルダー 3">
            <a:extLst>
              <a:ext uri="{FF2B5EF4-FFF2-40B4-BE49-F238E27FC236}">
                <a16:creationId xmlns:a16="http://schemas.microsoft.com/office/drawing/2014/main" xmlns="" id="{52FEF9F2-7771-41DB-AA35-1C34140E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31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28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5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5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5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5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500"/>
                                        <p:tgtEl>
                                          <p:spTgt spid="5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20" grpId="0" animBg="1"/>
      <p:bldP spid="33821" grpId="0" animBg="1"/>
      <p:bldP spid="33833" grpId="0" animBg="1"/>
      <p:bldP spid="338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ja-JP" altLang="en-US" sz="2400">
                <a:latin typeface="Arial" charset="0"/>
                <a:ea typeface="メイリオ" pitchFamily="50" charset="-128"/>
                <a:cs typeface="メイリオ" pitchFamily="50" charset="-128"/>
              </a:rPr>
              <a:t>メリット</a:t>
            </a:r>
          </a:p>
          <a:p>
            <a:pPr lvl="1" eaLnBrk="1" hangingPunct="1">
              <a:buClr>
                <a:srgbClr val="009ED6"/>
              </a:buClr>
              <a:buFont typeface="Wingdings" pitchFamily="2" charset="2"/>
              <a:buChar char="ü"/>
            </a:pP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推奨ルート付近での購買機会増加</a:t>
            </a:r>
          </a:p>
          <a:p>
            <a:pPr lvl="1" eaLnBrk="1" hangingPunct="1">
              <a:buClr>
                <a:srgbClr val="009ED6"/>
              </a:buClr>
              <a:buFont typeface="Wingdings" pitchFamily="2" charset="2"/>
              <a:buChar char="ü"/>
            </a:pP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自動車と歩行者の通行分離による安全性確保</a:t>
            </a:r>
          </a:p>
          <a:p>
            <a:pPr lvl="1" eaLnBrk="1" hangingPunct="1">
              <a:buClr>
                <a:srgbClr val="009ED6"/>
              </a:buClr>
              <a:buFont typeface="Wingdings" pitchFamily="2" charset="2"/>
              <a:buNone/>
            </a:pPr>
            <a:r>
              <a:rPr lang="ja-JP" altLang="en-US" sz="1600">
                <a:latin typeface="Arial" charset="0"/>
                <a:ea typeface="メイリオ" pitchFamily="50" charset="-128"/>
                <a:cs typeface="メイリオ" pitchFamily="50" charset="-128"/>
              </a:rPr>
              <a:t>　 </a:t>
            </a:r>
            <a:r>
              <a:rPr lang="en-US" altLang="ja-JP" sz="1600">
                <a:latin typeface="Arial" charset="0"/>
                <a:ea typeface="メイリオ" pitchFamily="50" charset="-128"/>
                <a:cs typeface="メイリオ" pitchFamily="50" charset="-128"/>
              </a:rPr>
              <a:t>(</a:t>
            </a:r>
            <a:r>
              <a:rPr lang="ja-JP" altLang="en-US" sz="1600">
                <a:latin typeface="Arial" charset="0"/>
                <a:ea typeface="メイリオ" pitchFamily="50" charset="-128"/>
                <a:cs typeface="メイリオ" pitchFamily="50" charset="-128"/>
              </a:rPr>
              <a:t>石巻駅～商店街地区間の主要道路の歩道には狭い部分があるため</a:t>
            </a:r>
            <a:r>
              <a:rPr lang="en-US" altLang="ja-JP" sz="1600">
                <a:latin typeface="Arial" charset="0"/>
                <a:ea typeface="メイリオ" pitchFamily="50" charset="-128"/>
                <a:cs typeface="メイリオ" pitchFamily="50" charset="-128"/>
              </a:rPr>
              <a:t>)</a:t>
            </a:r>
          </a:p>
          <a:p>
            <a:pPr lvl="1" eaLnBrk="1" hangingPunct="1">
              <a:buClr>
                <a:srgbClr val="009ED6"/>
              </a:buClr>
              <a:buFont typeface="Wingdings" pitchFamily="2" charset="2"/>
              <a:buChar char="ü"/>
            </a:pP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通行状況調査結果の活用（商店の配置など）</a:t>
            </a:r>
            <a:endParaRPr lang="en-US" altLang="ja-JP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lvl="1" eaLnBrk="1" hangingPunct="1">
              <a:buFont typeface="Wingdings" pitchFamily="2" charset="2"/>
              <a:buChar char="ü"/>
            </a:pPr>
            <a:endParaRPr lang="ja-JP" altLang="en-US" sz="1800">
              <a:latin typeface="Arial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61443" name="Rectang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ja-JP" altLang="en-US">
                <a:ea typeface="メイリオ" pitchFamily="50" charset="-128"/>
                <a:cs typeface="メイリオ" pitchFamily="50" charset="-128"/>
              </a:rPr>
              <a:t>①楽ではないが価値のある移動</a:t>
            </a:r>
          </a:p>
        </p:txBody>
      </p:sp>
      <p:sp>
        <p:nvSpPr>
          <p:cNvPr id="61465" name="Line 4"/>
          <p:cNvSpPr>
            <a:spLocks noChangeShapeType="1"/>
          </p:cNvSpPr>
          <p:nvPr/>
        </p:nvSpPr>
        <p:spPr bwMode="auto">
          <a:xfrm>
            <a:off x="682625" y="3297238"/>
            <a:ext cx="4346575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66" name="Line 5"/>
          <p:cNvSpPr>
            <a:spLocks noChangeShapeType="1"/>
          </p:cNvSpPr>
          <p:nvPr/>
        </p:nvSpPr>
        <p:spPr bwMode="auto">
          <a:xfrm>
            <a:off x="712788" y="3295650"/>
            <a:ext cx="4776787" cy="0"/>
          </a:xfrm>
          <a:prstGeom prst="line">
            <a:avLst/>
          </a:prstGeom>
          <a:noFill/>
          <a:ln w="101600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67" name="Rectangle 6"/>
          <p:cNvSpPr>
            <a:spLocks noChangeArrowheads="1"/>
          </p:cNvSpPr>
          <p:nvPr/>
        </p:nvSpPr>
        <p:spPr bwMode="auto">
          <a:xfrm>
            <a:off x="1538288" y="3068638"/>
            <a:ext cx="1316037" cy="4619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石巻駅</a:t>
            </a:r>
          </a:p>
        </p:txBody>
      </p:sp>
      <p:sp>
        <p:nvSpPr>
          <p:cNvPr id="61468" name="Rectangle 7"/>
          <p:cNvSpPr>
            <a:spLocks noChangeArrowheads="1"/>
          </p:cNvSpPr>
          <p:nvPr/>
        </p:nvSpPr>
        <p:spPr bwMode="auto">
          <a:xfrm>
            <a:off x="6848475" y="5768975"/>
            <a:ext cx="1539875" cy="46037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商店街地区</a:t>
            </a:r>
          </a:p>
        </p:txBody>
      </p:sp>
      <p:sp>
        <p:nvSpPr>
          <p:cNvPr id="61469" name="Freeform 8"/>
          <p:cNvSpPr>
            <a:spLocks/>
          </p:cNvSpPr>
          <p:nvPr/>
        </p:nvSpPr>
        <p:spPr bwMode="auto">
          <a:xfrm>
            <a:off x="2328863" y="3648075"/>
            <a:ext cx="5137150" cy="1976438"/>
          </a:xfrm>
          <a:custGeom>
            <a:avLst/>
            <a:gdLst>
              <a:gd name="T0" fmla="*/ 0 w 3538"/>
              <a:gd name="T1" fmla="*/ 0 h 1361"/>
              <a:gd name="T2" fmla="*/ 589 w 3538"/>
              <a:gd name="T3" fmla="*/ 408 h 1361"/>
              <a:gd name="T4" fmla="*/ 1587 w 3538"/>
              <a:gd name="T5" fmla="*/ 408 h 1361"/>
              <a:gd name="T6" fmla="*/ 2177 w 3538"/>
              <a:gd name="T7" fmla="*/ 862 h 1361"/>
              <a:gd name="T8" fmla="*/ 3538 w 3538"/>
              <a:gd name="T9" fmla="*/ 862 h 1361"/>
              <a:gd name="T10" fmla="*/ 3538 w 3538"/>
              <a:gd name="T11" fmla="*/ 1361 h 13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38"/>
              <a:gd name="T19" fmla="*/ 0 h 1361"/>
              <a:gd name="T20" fmla="*/ 3538 w 3538"/>
              <a:gd name="T21" fmla="*/ 1361 h 13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38" h="1361">
                <a:moveTo>
                  <a:pt x="0" y="0"/>
                </a:moveTo>
                <a:lnTo>
                  <a:pt x="589" y="408"/>
                </a:lnTo>
                <a:lnTo>
                  <a:pt x="1587" y="408"/>
                </a:lnTo>
                <a:lnTo>
                  <a:pt x="2177" y="862"/>
                </a:lnTo>
                <a:lnTo>
                  <a:pt x="3538" y="862"/>
                </a:lnTo>
                <a:lnTo>
                  <a:pt x="3538" y="1361"/>
                </a:lnTo>
              </a:path>
            </a:pathLst>
          </a:custGeom>
          <a:noFill/>
          <a:ln w="63500">
            <a:solidFill>
              <a:srgbClr val="FF5050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1470" name="Freeform 9"/>
          <p:cNvSpPr>
            <a:spLocks/>
          </p:cNvSpPr>
          <p:nvPr/>
        </p:nvSpPr>
        <p:spPr bwMode="auto">
          <a:xfrm>
            <a:off x="2527300" y="3713163"/>
            <a:ext cx="4240213" cy="2303462"/>
          </a:xfrm>
          <a:custGeom>
            <a:avLst/>
            <a:gdLst>
              <a:gd name="T0" fmla="*/ 0 w 3039"/>
              <a:gd name="T1" fmla="*/ 0 h 1633"/>
              <a:gd name="T2" fmla="*/ 2177 w 3039"/>
              <a:gd name="T3" fmla="*/ 0 h 1633"/>
              <a:gd name="T4" fmla="*/ 2177 w 3039"/>
              <a:gd name="T5" fmla="*/ 409 h 1633"/>
              <a:gd name="T6" fmla="*/ 2631 w 3039"/>
              <a:gd name="T7" fmla="*/ 409 h 1633"/>
              <a:gd name="T8" fmla="*/ 2631 w 3039"/>
              <a:gd name="T9" fmla="*/ 1633 h 1633"/>
              <a:gd name="T10" fmla="*/ 3039 w 3039"/>
              <a:gd name="T11" fmla="*/ 1633 h 16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39"/>
              <a:gd name="T19" fmla="*/ 0 h 1633"/>
              <a:gd name="T20" fmla="*/ 3039 w 3039"/>
              <a:gd name="T21" fmla="*/ 1633 h 16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39" h="1633">
                <a:moveTo>
                  <a:pt x="0" y="0"/>
                </a:moveTo>
                <a:lnTo>
                  <a:pt x="2177" y="0"/>
                </a:lnTo>
                <a:lnTo>
                  <a:pt x="2177" y="409"/>
                </a:lnTo>
                <a:lnTo>
                  <a:pt x="2631" y="409"/>
                </a:lnTo>
                <a:lnTo>
                  <a:pt x="2631" y="1633"/>
                </a:lnTo>
                <a:lnTo>
                  <a:pt x="3039" y="1633"/>
                </a:lnTo>
              </a:path>
            </a:pathLst>
          </a:custGeom>
          <a:noFill/>
          <a:ln w="63500">
            <a:solidFill>
              <a:srgbClr val="FF9900"/>
            </a:solidFill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2234" name="AutoShape 10"/>
          <p:cNvSpPr>
            <a:spLocks noChangeArrowheads="1"/>
          </p:cNvSpPr>
          <p:nvPr/>
        </p:nvSpPr>
        <p:spPr bwMode="auto">
          <a:xfrm>
            <a:off x="2681288" y="3867150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5" name="AutoShape 11"/>
          <p:cNvSpPr>
            <a:spLocks noChangeArrowheads="1"/>
          </p:cNvSpPr>
          <p:nvPr/>
        </p:nvSpPr>
        <p:spPr bwMode="auto">
          <a:xfrm>
            <a:off x="4173538" y="3606800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6" name="AutoShape 12"/>
          <p:cNvSpPr>
            <a:spLocks noChangeArrowheads="1"/>
          </p:cNvSpPr>
          <p:nvPr/>
        </p:nvSpPr>
        <p:spPr bwMode="auto">
          <a:xfrm>
            <a:off x="3795713" y="4133850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7" name="AutoShape 13"/>
          <p:cNvSpPr>
            <a:spLocks noChangeArrowheads="1"/>
          </p:cNvSpPr>
          <p:nvPr/>
        </p:nvSpPr>
        <p:spPr bwMode="auto">
          <a:xfrm>
            <a:off x="5464175" y="3797300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8" name="AutoShape 14"/>
          <p:cNvSpPr>
            <a:spLocks noChangeArrowheads="1"/>
          </p:cNvSpPr>
          <p:nvPr/>
        </p:nvSpPr>
        <p:spPr bwMode="auto">
          <a:xfrm>
            <a:off x="5915025" y="4181475"/>
            <a:ext cx="198438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39" name="AutoShape 15"/>
          <p:cNvSpPr>
            <a:spLocks noChangeArrowheads="1"/>
          </p:cNvSpPr>
          <p:nvPr/>
        </p:nvSpPr>
        <p:spPr bwMode="auto">
          <a:xfrm>
            <a:off x="6096000" y="4789488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0" name="AutoShape 16"/>
          <p:cNvSpPr>
            <a:spLocks noChangeArrowheads="1"/>
          </p:cNvSpPr>
          <p:nvPr/>
        </p:nvSpPr>
        <p:spPr bwMode="auto">
          <a:xfrm>
            <a:off x="6091238" y="5699125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1" name="AutoShape 17"/>
          <p:cNvSpPr>
            <a:spLocks noChangeArrowheads="1"/>
          </p:cNvSpPr>
          <p:nvPr/>
        </p:nvSpPr>
        <p:spPr bwMode="auto">
          <a:xfrm>
            <a:off x="8177213" y="5872163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2" name="AutoShape 18"/>
          <p:cNvSpPr>
            <a:spLocks noChangeArrowheads="1"/>
          </p:cNvSpPr>
          <p:nvPr/>
        </p:nvSpPr>
        <p:spPr bwMode="auto">
          <a:xfrm>
            <a:off x="7137400" y="4784725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3" name="AutoShape 19"/>
          <p:cNvSpPr>
            <a:spLocks noChangeArrowheads="1"/>
          </p:cNvSpPr>
          <p:nvPr/>
        </p:nvSpPr>
        <p:spPr bwMode="auto">
          <a:xfrm>
            <a:off x="2068513" y="3536950"/>
            <a:ext cx="198437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4" name="AutoShape 20"/>
          <p:cNvSpPr>
            <a:spLocks noChangeArrowheads="1"/>
          </p:cNvSpPr>
          <p:nvPr/>
        </p:nvSpPr>
        <p:spPr bwMode="auto">
          <a:xfrm>
            <a:off x="4906963" y="4437063"/>
            <a:ext cx="196850" cy="187325"/>
          </a:xfrm>
          <a:prstGeom prst="star5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61482" name="AutoShape 21"/>
          <p:cNvSpPr>
            <a:spLocks noChangeArrowheads="1"/>
          </p:cNvSpPr>
          <p:nvPr/>
        </p:nvSpPr>
        <p:spPr bwMode="auto">
          <a:xfrm>
            <a:off x="1258888" y="4149725"/>
            <a:ext cx="1441450" cy="2159000"/>
          </a:xfrm>
          <a:prstGeom prst="wedgeRectCallout">
            <a:avLst>
              <a:gd name="adj1" fmla="val 121694"/>
              <a:gd name="adj2" fmla="val -41472"/>
            </a:avLst>
          </a:prstGeom>
          <a:solidFill>
            <a:srgbClr val="FFCCCC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ja-JP" altLang="en-US"/>
          </a:p>
        </p:txBody>
      </p:sp>
      <p:pic>
        <p:nvPicPr>
          <p:cNvPr id="61483" name="Picture 43" descr="1500017117645"/>
          <p:cNvPicPr>
            <a:picLocks noChangeAspect="1" noChangeArrowheads="1"/>
          </p:cNvPicPr>
          <p:nvPr/>
        </p:nvPicPr>
        <p:blipFill>
          <a:blip r:embed="rId2"/>
          <a:srcRect l="22955" t="13612" r="13318" b="16823"/>
          <a:stretch>
            <a:fillRect/>
          </a:stretch>
        </p:blipFill>
        <p:spPr bwMode="auto">
          <a:xfrm>
            <a:off x="1476375" y="4221163"/>
            <a:ext cx="1039813" cy="2017712"/>
          </a:xfrm>
          <a:prstGeom prst="rect">
            <a:avLst/>
          </a:prstGeom>
          <a:noFill/>
        </p:spPr>
      </p:pic>
      <p:sp>
        <p:nvSpPr>
          <p:cNvPr id="61484" name="AutoShape 21"/>
          <p:cNvSpPr>
            <a:spLocks noChangeArrowheads="1"/>
          </p:cNvSpPr>
          <p:nvPr/>
        </p:nvSpPr>
        <p:spPr bwMode="auto">
          <a:xfrm>
            <a:off x="7092950" y="2636838"/>
            <a:ext cx="1079500" cy="2087562"/>
          </a:xfrm>
          <a:prstGeom prst="wedgeRectCallout">
            <a:avLst>
              <a:gd name="adj1" fmla="val -175440"/>
              <a:gd name="adj2" fmla="val 1083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ja-JP" altLang="en-US"/>
          </a:p>
        </p:txBody>
      </p:sp>
      <p:pic>
        <p:nvPicPr>
          <p:cNvPr id="61485" name="Picture 45" descr="1500017464802"/>
          <p:cNvPicPr>
            <a:picLocks noChangeAspect="1" noChangeArrowheads="1"/>
          </p:cNvPicPr>
          <p:nvPr/>
        </p:nvPicPr>
        <p:blipFill>
          <a:blip r:embed="rId3"/>
          <a:srcRect l="15347" t="18967" r="31892" b="10971"/>
          <a:stretch>
            <a:fillRect/>
          </a:stretch>
        </p:blipFill>
        <p:spPr bwMode="auto">
          <a:xfrm>
            <a:off x="7235825" y="2751138"/>
            <a:ext cx="792163" cy="1871662"/>
          </a:xfrm>
          <a:prstGeom prst="rect">
            <a:avLst/>
          </a:prstGeom>
          <a:noFill/>
        </p:spPr>
      </p:pic>
      <p:sp>
        <p:nvSpPr>
          <p:cNvPr id="28" name="日付プレースホルダー 1">
            <a:extLst>
              <a:ext uri="{FF2B5EF4-FFF2-40B4-BE49-F238E27FC236}">
                <a16:creationId xmlns:a16="http://schemas.microsoft.com/office/drawing/2014/main" xmlns="" id="{9BD2596B-D2B6-4421-9786-DBF0336E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9" name="フッター プレースホルダー 2">
            <a:extLst>
              <a:ext uri="{FF2B5EF4-FFF2-40B4-BE49-F238E27FC236}">
                <a16:creationId xmlns:a16="http://schemas.microsoft.com/office/drawing/2014/main" xmlns="" id="{134991A5-9DB5-45CA-81CA-D6CCAD9D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0" name="スライド番号プレースホルダー 3">
            <a:extLst>
              <a:ext uri="{FF2B5EF4-FFF2-40B4-BE49-F238E27FC236}">
                <a16:creationId xmlns:a16="http://schemas.microsoft.com/office/drawing/2014/main" xmlns="" id="{392B6F14-1D5A-48A0-92F9-617033C1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32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47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Content Placeholder 4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altLang="ja-JP" sz="2800" b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2</a:t>
            </a:r>
            <a:r>
              <a:rPr lang="ja-JP" altLang="en-US" sz="2800" b="1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種類の移動環境を提供し，来場者が好みで選ぶ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ja-JP">
              <a:latin typeface="Meiryo" pitchFamily="50" charset="-128"/>
              <a:ea typeface="Meiryo" pitchFamily="50" charset="-128"/>
              <a:cs typeface="Arial" charset="0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ja-JP">
              <a:latin typeface="Meiryo" pitchFamily="50" charset="-128"/>
              <a:ea typeface="Meiryo" pitchFamily="50" charset="-128"/>
              <a:cs typeface="Arial" charset="0"/>
            </a:endParaRPr>
          </a:p>
        </p:txBody>
      </p:sp>
      <p:sp>
        <p:nvSpPr>
          <p:cNvPr id="37893" name="Title 5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8532813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</a:rPr>
              <a:t>導線開発へのアプローチ</a:t>
            </a:r>
          </a:p>
        </p:txBody>
      </p:sp>
      <p:sp>
        <p:nvSpPr>
          <p:cNvPr id="37894" name="Line 7"/>
          <p:cNvSpPr>
            <a:spLocks noChangeShapeType="1"/>
          </p:cNvSpPr>
          <p:nvPr/>
        </p:nvSpPr>
        <p:spPr bwMode="auto">
          <a:xfrm flipV="1">
            <a:off x="4529138" y="2781300"/>
            <a:ext cx="906462" cy="709613"/>
          </a:xfrm>
          <a:prstGeom prst="line">
            <a:avLst/>
          </a:prstGeom>
          <a:noFill/>
          <a:ln w="19050">
            <a:solidFill>
              <a:srgbClr val="A6A6A6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7895" name="Line 8"/>
          <p:cNvSpPr>
            <a:spLocks noChangeShapeType="1"/>
          </p:cNvSpPr>
          <p:nvPr/>
        </p:nvSpPr>
        <p:spPr bwMode="auto">
          <a:xfrm>
            <a:off x="323850" y="2468563"/>
            <a:ext cx="4752975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7896" name="Line 9"/>
          <p:cNvSpPr>
            <a:spLocks noChangeShapeType="1"/>
          </p:cNvSpPr>
          <p:nvPr/>
        </p:nvSpPr>
        <p:spPr bwMode="auto">
          <a:xfrm>
            <a:off x="357188" y="2466975"/>
            <a:ext cx="5222875" cy="0"/>
          </a:xfrm>
          <a:prstGeom prst="line">
            <a:avLst/>
          </a:prstGeom>
          <a:noFill/>
          <a:ln w="101600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7897" name="Rectangle 10"/>
          <p:cNvSpPr>
            <a:spLocks noChangeArrowheads="1"/>
          </p:cNvSpPr>
          <p:nvPr/>
        </p:nvSpPr>
        <p:spPr bwMode="auto">
          <a:xfrm>
            <a:off x="1258888" y="2132013"/>
            <a:ext cx="1439862" cy="6477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石巻駅</a:t>
            </a:r>
          </a:p>
        </p:txBody>
      </p:sp>
      <p:sp>
        <p:nvSpPr>
          <p:cNvPr id="37898" name="Rectangle 11"/>
          <p:cNvSpPr>
            <a:spLocks noChangeArrowheads="1"/>
          </p:cNvSpPr>
          <p:nvPr/>
        </p:nvSpPr>
        <p:spPr bwMode="auto">
          <a:xfrm>
            <a:off x="7064375" y="5100638"/>
            <a:ext cx="1439863" cy="647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商店街地区</a:t>
            </a:r>
          </a:p>
        </p:txBody>
      </p:sp>
      <p:sp>
        <p:nvSpPr>
          <p:cNvPr id="37899" name="Arc 12"/>
          <p:cNvSpPr>
            <a:spLocks/>
          </p:cNvSpPr>
          <p:nvPr/>
        </p:nvSpPr>
        <p:spPr bwMode="auto">
          <a:xfrm rot="10800000">
            <a:off x="1979613" y="2852738"/>
            <a:ext cx="4968875" cy="2592387"/>
          </a:xfrm>
          <a:custGeom>
            <a:avLst/>
            <a:gdLst>
              <a:gd name="T0" fmla="*/ 0 w 21600"/>
              <a:gd name="T1" fmla="*/ 0 h 21600"/>
              <a:gd name="T2" fmla="*/ 4968875 w 21600"/>
              <a:gd name="T3" fmla="*/ 2592387 h 21600"/>
              <a:gd name="T4" fmla="*/ 0 w 21600"/>
              <a:gd name="T5" fmla="*/ 259238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63500">
            <a:solidFill>
              <a:srgbClr val="0066FF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900" name="Freeform 13"/>
          <p:cNvSpPr>
            <a:spLocks/>
          </p:cNvSpPr>
          <p:nvPr/>
        </p:nvSpPr>
        <p:spPr bwMode="auto">
          <a:xfrm>
            <a:off x="2124075" y="2852738"/>
            <a:ext cx="5616575" cy="2160587"/>
          </a:xfrm>
          <a:custGeom>
            <a:avLst/>
            <a:gdLst>
              <a:gd name="T0" fmla="*/ 0 w 3538"/>
              <a:gd name="T1" fmla="*/ 0 h 1361"/>
              <a:gd name="T2" fmla="*/ 589 w 3538"/>
              <a:gd name="T3" fmla="*/ 408 h 1361"/>
              <a:gd name="T4" fmla="*/ 1587 w 3538"/>
              <a:gd name="T5" fmla="*/ 408 h 1361"/>
              <a:gd name="T6" fmla="*/ 2177 w 3538"/>
              <a:gd name="T7" fmla="*/ 862 h 1361"/>
              <a:gd name="T8" fmla="*/ 3538 w 3538"/>
              <a:gd name="T9" fmla="*/ 862 h 1361"/>
              <a:gd name="T10" fmla="*/ 3538 w 3538"/>
              <a:gd name="T11" fmla="*/ 1361 h 13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538"/>
              <a:gd name="T19" fmla="*/ 0 h 1361"/>
              <a:gd name="T20" fmla="*/ 3538 w 3538"/>
              <a:gd name="T21" fmla="*/ 1361 h 13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538" h="1361">
                <a:moveTo>
                  <a:pt x="0" y="0"/>
                </a:moveTo>
                <a:lnTo>
                  <a:pt x="589" y="408"/>
                </a:lnTo>
                <a:lnTo>
                  <a:pt x="1587" y="408"/>
                </a:lnTo>
                <a:lnTo>
                  <a:pt x="2177" y="862"/>
                </a:lnTo>
                <a:lnTo>
                  <a:pt x="3538" y="862"/>
                </a:lnTo>
                <a:lnTo>
                  <a:pt x="3538" y="1361"/>
                </a:lnTo>
              </a:path>
            </a:pathLst>
          </a:custGeom>
          <a:noFill/>
          <a:ln w="63500">
            <a:solidFill>
              <a:srgbClr val="FFCCCC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7901" name="Text Box 14"/>
          <p:cNvSpPr txBox="1">
            <a:spLocks noChangeArrowheads="1"/>
          </p:cNvSpPr>
          <p:nvPr/>
        </p:nvSpPr>
        <p:spPr bwMode="auto">
          <a:xfrm>
            <a:off x="468313" y="4387850"/>
            <a:ext cx="3744912" cy="1417638"/>
          </a:xfrm>
          <a:prstGeom prst="rect">
            <a:avLst/>
          </a:prstGeom>
          <a:solidFill>
            <a:schemeClr val="bg1"/>
          </a:solidFill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000">
                <a:ea typeface="メイリオ" pitchFamily="50" charset="-128"/>
                <a:cs typeface="メイリオ" pitchFamily="50" charset="-128"/>
              </a:rPr>
              <a:t>②</a:t>
            </a:r>
            <a:r>
              <a:rPr lang="ja-JP" altLang="en-US" sz="2000">
                <a:solidFill>
                  <a:srgbClr val="0000FF"/>
                </a:solidFill>
                <a:ea typeface="メイリオ" pitchFamily="50" charset="-128"/>
                <a:cs typeface="メイリオ" pitchFamily="50" charset="-128"/>
              </a:rPr>
              <a:t>楽な</a:t>
            </a:r>
            <a:r>
              <a:rPr lang="ja-JP" altLang="en-US" sz="2000">
                <a:ea typeface="メイリオ" pitchFamily="50" charset="-128"/>
                <a:cs typeface="メイリオ" pitchFamily="50" charset="-128"/>
              </a:rPr>
              <a:t>移動</a:t>
            </a:r>
            <a:endParaRPr lang="ja-JP" altLang="en-US" sz="800">
              <a:ea typeface="メイリオ" pitchFamily="50" charset="-128"/>
              <a:cs typeface="メイリオ" pitchFamily="50" charset="-128"/>
            </a:endParaRP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・交通機関を利用した普通の移動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・迷ったり，疲れることなく移動可能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ea typeface="メイリオ" pitchFamily="50" charset="-128"/>
                <a:cs typeface="メイリオ" pitchFamily="50" charset="-128"/>
              </a:rPr>
              <a:t>⇒既存の</a:t>
            </a:r>
            <a:r>
              <a:rPr lang="ja-JP" altLang="en-US" sz="1600">
                <a:solidFill>
                  <a:srgbClr val="0000FF"/>
                </a:solidFill>
                <a:ea typeface="メイリオ" pitchFamily="50" charset="-128"/>
                <a:cs typeface="メイリオ" pitchFamily="50" charset="-128"/>
              </a:rPr>
              <a:t>バス路線の改善</a:t>
            </a:r>
          </a:p>
        </p:txBody>
      </p:sp>
      <p:sp>
        <p:nvSpPr>
          <p:cNvPr id="37902" name="Text Box 15"/>
          <p:cNvSpPr txBox="1">
            <a:spLocks noChangeArrowheads="1"/>
          </p:cNvSpPr>
          <p:nvPr/>
        </p:nvSpPr>
        <p:spPr bwMode="auto">
          <a:xfrm>
            <a:off x="5292725" y="2166938"/>
            <a:ext cx="3571875" cy="1549400"/>
          </a:xfrm>
          <a:prstGeom prst="rect">
            <a:avLst/>
          </a:prstGeom>
          <a:solidFill>
            <a:schemeClr val="bg1"/>
          </a:solidFill>
          <a:ln w="38100">
            <a:solidFill>
              <a:srgbClr val="FFCCCC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2000">
                <a:solidFill>
                  <a:srgbClr val="CDCDCD"/>
                </a:solidFill>
                <a:ea typeface="メイリオ" pitchFamily="50" charset="-128"/>
                <a:cs typeface="メイリオ" pitchFamily="50" charset="-128"/>
              </a:rPr>
              <a:t>①楽ではないが価値ある移動</a:t>
            </a:r>
            <a:endParaRPr lang="ja-JP" altLang="en-US" sz="800">
              <a:solidFill>
                <a:srgbClr val="CDCDCD"/>
              </a:solidFill>
              <a:ea typeface="メイリオ" pitchFamily="50" charset="-128"/>
              <a:cs typeface="メイリオ" pitchFamily="50" charset="-128"/>
            </a:endParaRP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solidFill>
                  <a:srgbClr val="CDCDCD"/>
                </a:solidFill>
                <a:ea typeface="メイリオ" pitchFamily="50" charset="-128"/>
                <a:cs typeface="メイリオ" pitchFamily="50" charset="-128"/>
              </a:rPr>
              <a:t>・徒歩による移動</a:t>
            </a: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solidFill>
                  <a:srgbClr val="CDCDCD"/>
                </a:solidFill>
                <a:ea typeface="メイリオ" pitchFamily="50" charset="-128"/>
                <a:cs typeface="メイリオ" pitchFamily="50" charset="-128"/>
              </a:rPr>
              <a:t>・途中での寄り道体験</a:t>
            </a:r>
          </a:p>
          <a:p>
            <a:pPr>
              <a:lnSpc>
                <a:spcPts val="1000"/>
              </a:lnSpc>
              <a:spcBef>
                <a:spcPct val="50000"/>
              </a:spcBef>
            </a:pPr>
            <a:r>
              <a:rPr lang="ja-JP" altLang="en-US" sz="1600">
                <a:solidFill>
                  <a:srgbClr val="CDCDCD"/>
                </a:solidFill>
                <a:ea typeface="メイリオ" pitchFamily="50" charset="-128"/>
                <a:cs typeface="メイリオ" pitchFamily="50" charset="-128"/>
              </a:rPr>
              <a:t>・目的地でのインセンティブ付与</a:t>
            </a:r>
          </a:p>
          <a:p>
            <a:pPr>
              <a:spcBef>
                <a:spcPct val="50000"/>
              </a:spcBef>
            </a:pPr>
            <a:r>
              <a:rPr lang="ja-JP" altLang="en-US" sz="1600">
                <a:solidFill>
                  <a:srgbClr val="CDCDCD"/>
                </a:solidFill>
                <a:ea typeface="メイリオ" pitchFamily="50" charset="-128"/>
                <a:cs typeface="メイリオ" pitchFamily="50" charset="-128"/>
              </a:rPr>
              <a:t>⇒途中経路でのスタンプラリー</a:t>
            </a:r>
          </a:p>
        </p:txBody>
      </p:sp>
      <p:sp>
        <p:nvSpPr>
          <p:cNvPr id="16" name="日付プレースホルダー 1">
            <a:extLst>
              <a:ext uri="{FF2B5EF4-FFF2-40B4-BE49-F238E27FC236}">
                <a16:creationId xmlns:a16="http://schemas.microsoft.com/office/drawing/2014/main" xmlns="" id="{F0C4B068-4F4E-4788-BF50-ACBDC8C3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xmlns="" id="{46F84225-23E4-4F9F-BAEC-72198E988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スライド番号プレースホルダー 3">
            <a:extLst>
              <a:ext uri="{FF2B5EF4-FFF2-40B4-BE49-F238E27FC236}">
                <a16:creationId xmlns:a16="http://schemas.microsoft.com/office/drawing/2014/main" xmlns="" id="{1D25F26A-4076-454A-AE6B-0A656286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33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3822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body" idx="4294967295"/>
          </p:nvPr>
        </p:nvSpPr>
        <p:spPr>
          <a:xfrm>
            <a:off x="107950" y="981075"/>
            <a:ext cx="9036050" cy="5543550"/>
          </a:xfrm>
        </p:spPr>
        <p:txBody>
          <a:bodyPr/>
          <a:lstStyle/>
          <a:p>
            <a:pPr eaLnBrk="1" hangingPunct="1"/>
            <a:r>
              <a:rPr lang="ja-JP" altLang="en-US" sz="2400">
                <a:latin typeface="Arial" charset="0"/>
                <a:ea typeface="メイリオ" pitchFamily="50" charset="-128"/>
                <a:cs typeface="メイリオ" pitchFamily="50" charset="-128"/>
              </a:rPr>
              <a:t>路線バスによるアクセス</a:t>
            </a:r>
          </a:p>
          <a:p>
            <a:pPr eaLnBrk="1" hangingPunct="1">
              <a:buFont typeface="Wingdings" pitchFamily="2" charset="2"/>
              <a:buNone/>
            </a:pPr>
            <a:endParaRPr lang="ja-JP" altLang="en-US" sz="32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ja-JP" altLang="en-US" sz="2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2400">
                <a:latin typeface="Arial" charset="0"/>
                <a:ea typeface="メイリオ" pitchFamily="50" charset="-128"/>
                <a:cs typeface="メイリオ" pitchFamily="50" charset="-128"/>
              </a:rPr>
              <a:t>　</a:t>
            </a:r>
          </a:p>
          <a:p>
            <a:pPr eaLnBrk="1" hangingPunct="1">
              <a:buFont typeface="Wingdings" pitchFamily="2" charset="2"/>
              <a:buNone/>
            </a:pPr>
            <a:endParaRPr lang="ja-JP" altLang="en-US" sz="2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ja-JP" altLang="en-US" sz="2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ja-JP" altLang="en-US" sz="2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2400">
                <a:latin typeface="Arial" charset="0"/>
                <a:ea typeface="メイリオ" pitchFamily="50" charset="-128"/>
                <a:cs typeface="メイリオ" pitchFamily="50" charset="-128"/>
              </a:rPr>
              <a:t>　現状，仙台方面発着の列車は全て石巻駅で路線バスと接続．</a:t>
            </a:r>
          </a:p>
          <a:p>
            <a:pPr eaLnBrk="1" hangingPunct="1">
              <a:buFont typeface="Wingdings" pitchFamily="2" charset="2"/>
              <a:buNone/>
            </a:pPr>
            <a:endParaRPr lang="ja-JP" altLang="en-US" sz="2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ja-JP" altLang="en-US" sz="1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ja-JP" altLang="en-US" sz="1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ja-JP" altLang="en-US" sz="1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2400">
                <a:latin typeface="Arial" charset="0"/>
                <a:ea typeface="メイリオ" pitchFamily="50" charset="-128"/>
                <a:cs typeface="メイリオ" pitchFamily="50" charset="-128"/>
              </a:rPr>
              <a:t>　石巻駅～商店街地区間の楽な移動手段</a:t>
            </a:r>
          </a:p>
          <a:p>
            <a:pPr eaLnBrk="1" hangingPunct="1">
              <a:buFont typeface="Wingdings" pitchFamily="2" charset="2"/>
              <a:buNone/>
            </a:pPr>
            <a:endParaRPr lang="ja-JP" altLang="en-US" sz="2400">
              <a:latin typeface="Arial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60419" name="Rectang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</a:rPr>
              <a:t>②楽な移動</a:t>
            </a:r>
          </a:p>
        </p:txBody>
      </p:sp>
      <p:sp>
        <p:nvSpPr>
          <p:cNvPr id="60420" name="AutoShape 8"/>
          <p:cNvSpPr>
            <a:spLocks noChangeArrowheads="1"/>
          </p:cNvSpPr>
          <p:nvPr/>
        </p:nvSpPr>
        <p:spPr bwMode="auto">
          <a:xfrm rot="5400000">
            <a:off x="1078706" y="4976019"/>
            <a:ext cx="1008063" cy="504825"/>
          </a:xfrm>
          <a:prstGeom prst="rightArrow">
            <a:avLst>
              <a:gd name="adj1" fmla="val 50000"/>
              <a:gd name="adj2" fmla="val 49921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0421" name="Text Box 9"/>
          <p:cNvSpPr txBox="1">
            <a:spLocks noChangeArrowheads="1"/>
          </p:cNvSpPr>
          <p:nvPr/>
        </p:nvSpPr>
        <p:spPr bwMode="auto">
          <a:xfrm>
            <a:off x="1763713" y="4987925"/>
            <a:ext cx="6192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2400" b="1">
                <a:solidFill>
                  <a:srgbClr val="2B0FFD"/>
                </a:solidFill>
                <a:ea typeface="メイリオ" pitchFamily="50" charset="-128"/>
                <a:cs typeface="メイリオ" pitchFamily="50" charset="-128"/>
              </a:rPr>
              <a:t>【</a:t>
            </a:r>
            <a:r>
              <a:rPr lang="ja-JP" altLang="en-US" sz="2400" b="1">
                <a:solidFill>
                  <a:srgbClr val="2B0FFD"/>
                </a:solidFill>
                <a:ea typeface="メイリオ" pitchFamily="50" charset="-128"/>
                <a:cs typeface="メイリオ" pitchFamily="50" charset="-128"/>
              </a:rPr>
              <a:t>提案</a:t>
            </a:r>
            <a:r>
              <a:rPr lang="en-US" altLang="ja-JP" sz="2400" b="1">
                <a:solidFill>
                  <a:srgbClr val="2B0FFD"/>
                </a:solidFill>
                <a:ea typeface="メイリオ" pitchFamily="50" charset="-128"/>
                <a:cs typeface="メイリオ" pitchFamily="50" charset="-128"/>
              </a:rPr>
              <a:t>】</a:t>
            </a:r>
            <a:r>
              <a:rPr lang="ja-JP" altLang="en-US" sz="2400" b="1">
                <a:ea typeface="メイリオ" pitchFamily="50" charset="-128"/>
                <a:cs typeface="メイリオ" pitchFamily="50" charset="-128"/>
              </a:rPr>
              <a:t>バスの経由地に商店街地区を追加</a:t>
            </a:r>
          </a:p>
        </p:txBody>
      </p:sp>
      <p:pic>
        <p:nvPicPr>
          <p:cNvPr id="60422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8963" y="2281238"/>
            <a:ext cx="1655762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3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5650" y="2205038"/>
            <a:ext cx="1439863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4" name="Line 12"/>
          <p:cNvSpPr>
            <a:spLocks noChangeShapeType="1"/>
          </p:cNvSpPr>
          <p:nvPr/>
        </p:nvSpPr>
        <p:spPr bwMode="auto">
          <a:xfrm>
            <a:off x="468313" y="3429000"/>
            <a:ext cx="3382962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0425" name="Line 13"/>
          <p:cNvSpPr>
            <a:spLocks noChangeShapeType="1"/>
          </p:cNvSpPr>
          <p:nvPr/>
        </p:nvSpPr>
        <p:spPr bwMode="auto">
          <a:xfrm flipV="1">
            <a:off x="541338" y="3429000"/>
            <a:ext cx="3309937" cy="0"/>
          </a:xfrm>
          <a:prstGeom prst="line">
            <a:avLst/>
          </a:prstGeom>
          <a:noFill/>
          <a:ln w="101600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0426" name="Rectangle 14"/>
          <p:cNvSpPr>
            <a:spLocks noChangeArrowheads="1"/>
          </p:cNvSpPr>
          <p:nvPr/>
        </p:nvSpPr>
        <p:spPr bwMode="auto">
          <a:xfrm>
            <a:off x="2555875" y="2997200"/>
            <a:ext cx="1439863" cy="6477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石巻駅</a:t>
            </a:r>
          </a:p>
        </p:txBody>
      </p:sp>
      <p:sp>
        <p:nvSpPr>
          <p:cNvPr id="60427" name="Line 15"/>
          <p:cNvSpPr>
            <a:spLocks noChangeShapeType="1"/>
          </p:cNvSpPr>
          <p:nvPr/>
        </p:nvSpPr>
        <p:spPr bwMode="auto">
          <a:xfrm>
            <a:off x="4067175" y="3429000"/>
            <a:ext cx="4465638" cy="0"/>
          </a:xfrm>
          <a:prstGeom prst="line">
            <a:avLst/>
          </a:prstGeom>
          <a:noFill/>
          <a:ln w="63500">
            <a:solidFill>
              <a:srgbClr val="FF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0428" name="Rectangle 16"/>
          <p:cNvSpPr>
            <a:spLocks noChangeArrowheads="1"/>
          </p:cNvSpPr>
          <p:nvPr/>
        </p:nvSpPr>
        <p:spPr bwMode="auto">
          <a:xfrm>
            <a:off x="6372225" y="2992438"/>
            <a:ext cx="1439863" cy="647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商店街地区</a:t>
            </a:r>
          </a:p>
        </p:txBody>
      </p:sp>
      <p:sp>
        <p:nvSpPr>
          <p:cNvPr id="60429" name="Arc 17"/>
          <p:cNvSpPr>
            <a:spLocks/>
          </p:cNvSpPr>
          <p:nvPr/>
        </p:nvSpPr>
        <p:spPr bwMode="auto">
          <a:xfrm rot="-2391967">
            <a:off x="2651125" y="2130425"/>
            <a:ext cx="1366838" cy="1225550"/>
          </a:xfrm>
          <a:custGeom>
            <a:avLst/>
            <a:gdLst>
              <a:gd name="T0" fmla="*/ 0 w 21600"/>
              <a:gd name="T1" fmla="*/ 0 h 21600"/>
              <a:gd name="T2" fmla="*/ 1366838 w 21600"/>
              <a:gd name="T3" fmla="*/ 1225550 h 21600"/>
              <a:gd name="T4" fmla="*/ 0 w 21600"/>
              <a:gd name="T5" fmla="*/ 12255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arrow" w="med" len="med"/>
            <a:tailEnd type="arrow" w="med" len="med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60430" name="Rectangle 18"/>
          <p:cNvSpPr>
            <a:spLocks noChangeArrowheads="1"/>
          </p:cNvSpPr>
          <p:nvPr/>
        </p:nvSpPr>
        <p:spPr bwMode="auto">
          <a:xfrm>
            <a:off x="2627313" y="1844675"/>
            <a:ext cx="1439862" cy="647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solidFill>
                  <a:srgbClr val="FF0000"/>
                </a:solidFill>
                <a:ea typeface="メイリオ" pitchFamily="50" charset="-128"/>
                <a:cs typeface="メイリオ" pitchFamily="50" charset="-128"/>
              </a:rPr>
              <a:t>接続</a:t>
            </a:r>
          </a:p>
        </p:txBody>
      </p:sp>
      <p:sp>
        <p:nvSpPr>
          <p:cNvPr id="18" name="日付プレースホルダー 1">
            <a:extLst>
              <a:ext uri="{FF2B5EF4-FFF2-40B4-BE49-F238E27FC236}">
                <a16:creationId xmlns:a16="http://schemas.microsoft.com/office/drawing/2014/main" xmlns="" id="{6FC4221D-9BC2-4728-8394-51B5A236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フッター プレースホルダー 2">
            <a:extLst>
              <a:ext uri="{FF2B5EF4-FFF2-40B4-BE49-F238E27FC236}">
                <a16:creationId xmlns:a16="http://schemas.microsoft.com/office/drawing/2014/main" xmlns="" id="{55506305-DA96-4746-AC37-1E6414D2E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スライド番号プレースホルダー 3">
            <a:extLst>
              <a:ext uri="{FF2B5EF4-FFF2-40B4-BE49-F238E27FC236}">
                <a16:creationId xmlns:a16="http://schemas.microsoft.com/office/drawing/2014/main" xmlns="" id="{82822893-BC8E-43C2-8D70-4DE212D5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34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342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/>
      <p:bldP spid="60421" grpId="0"/>
      <p:bldP spid="604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body" idx="4294967295"/>
          </p:nvPr>
        </p:nvSpPr>
        <p:spPr>
          <a:xfrm>
            <a:off x="107950" y="981075"/>
            <a:ext cx="9036050" cy="5543550"/>
          </a:xfrm>
        </p:spPr>
        <p:txBody>
          <a:bodyPr/>
          <a:lstStyle/>
          <a:p>
            <a:pPr eaLnBrk="1" hangingPunct="1"/>
            <a:r>
              <a:rPr lang="ja-JP" altLang="en-US" sz="2400">
                <a:latin typeface="Arial" charset="0"/>
                <a:ea typeface="メイリオ" pitchFamily="50" charset="-128"/>
                <a:cs typeface="メイリオ" pitchFamily="50" charset="-128"/>
              </a:rPr>
              <a:t>路線バスによるアクセス</a:t>
            </a:r>
          </a:p>
          <a:p>
            <a:pPr eaLnBrk="1" hangingPunct="1">
              <a:buFont typeface="Wingdings" pitchFamily="2" charset="2"/>
              <a:buNone/>
            </a:pPr>
            <a:endParaRPr lang="ja-JP" altLang="en-US" sz="32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ja-JP" altLang="en-US" sz="2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ja-JP" altLang="en-US" sz="2400">
                <a:latin typeface="Arial" charset="0"/>
                <a:ea typeface="メイリオ" pitchFamily="50" charset="-128"/>
                <a:cs typeface="メイリオ" pitchFamily="50" charset="-128"/>
              </a:rPr>
              <a:t>　</a:t>
            </a:r>
          </a:p>
          <a:p>
            <a:pPr eaLnBrk="1" hangingPunct="1">
              <a:buFont typeface="Wingdings" pitchFamily="2" charset="2"/>
              <a:buNone/>
            </a:pPr>
            <a:endParaRPr lang="ja-JP" altLang="en-US" sz="24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ja-JP" altLang="en-US" sz="12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ja-JP" altLang="en-US" sz="120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ja-JP" altLang="en-US" sz="2800">
                <a:latin typeface="Arial" charset="0"/>
                <a:ea typeface="メイリオ" pitchFamily="50" charset="-128"/>
                <a:cs typeface="メイリオ" pitchFamily="50" charset="-128"/>
              </a:rPr>
              <a:t>メリット</a:t>
            </a:r>
          </a:p>
          <a:p>
            <a:pPr lvl="1" eaLnBrk="1" hangingPunct="1">
              <a:buClr>
                <a:srgbClr val="009ED6"/>
              </a:buClr>
              <a:buFont typeface="Wingdings" pitchFamily="2" charset="2"/>
              <a:buChar char="ü"/>
            </a:pPr>
            <a:r>
              <a:rPr lang="ja-JP" altLang="en-US" sz="2400">
                <a:latin typeface="Arial" charset="0"/>
                <a:ea typeface="メイリオ" pitchFamily="50" charset="-128"/>
                <a:cs typeface="メイリオ" pitchFamily="50" charset="-128"/>
              </a:rPr>
              <a:t>施設名を冠したバス停の誕生</a:t>
            </a:r>
          </a:p>
          <a:p>
            <a:pPr eaLnBrk="1" hangingPunct="1">
              <a:buFont typeface="Wingdings" pitchFamily="2" charset="2"/>
              <a:buNone/>
            </a:pPr>
            <a:r>
              <a:rPr lang="ja-JP" altLang="en-US" sz="2800">
                <a:latin typeface="Arial" charset="0"/>
                <a:ea typeface="メイリオ" pitchFamily="50" charset="-128"/>
                <a:cs typeface="メイリオ" pitchFamily="50" charset="-128"/>
              </a:rPr>
              <a:t>　　</a:t>
            </a: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⇒初見の人に立派な施設であるという印象を与える</a:t>
            </a:r>
          </a:p>
          <a:p>
            <a:pPr lvl="1" eaLnBrk="1" hangingPunct="1">
              <a:buClr>
                <a:srgbClr val="009ED6"/>
              </a:buClr>
              <a:buFont typeface="Wingdings" pitchFamily="2" charset="2"/>
              <a:buChar char="ü"/>
            </a:pPr>
            <a:r>
              <a:rPr lang="ja-JP" altLang="en-US" sz="2400">
                <a:latin typeface="Arial" charset="0"/>
                <a:ea typeface="メイリオ" pitchFamily="50" charset="-128"/>
                <a:cs typeface="メイリオ" pitchFamily="50" charset="-128"/>
              </a:rPr>
              <a:t>既存の路線への組み込みのため導入障壁が大きくない</a:t>
            </a:r>
          </a:p>
          <a:p>
            <a:pPr eaLnBrk="1" hangingPunct="1">
              <a:buFont typeface="Wingdings" pitchFamily="2" charset="2"/>
              <a:buNone/>
            </a:pPr>
            <a:r>
              <a:rPr lang="ja-JP" altLang="en-US" sz="2800">
                <a:latin typeface="Arial" charset="0"/>
                <a:ea typeface="メイリオ" pitchFamily="50" charset="-128"/>
                <a:cs typeface="メイリオ" pitchFamily="50" charset="-128"/>
              </a:rPr>
              <a:t>　　</a:t>
            </a:r>
            <a:r>
              <a:rPr lang="ja-JP" altLang="en-US">
                <a:latin typeface="Arial" charset="0"/>
                <a:ea typeface="メイリオ" pitchFamily="50" charset="-128"/>
                <a:cs typeface="メイリオ" pitchFamily="50" charset="-128"/>
              </a:rPr>
              <a:t>⇒路線バスの利用促進にも繋がる</a:t>
            </a:r>
            <a:endParaRPr lang="ja-JP" altLang="en-US" sz="2400">
              <a:latin typeface="Arial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59395" name="Rectang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</a:rPr>
              <a:t>石巻駅との導線開発</a:t>
            </a:r>
          </a:p>
        </p:txBody>
      </p:sp>
      <p:pic>
        <p:nvPicPr>
          <p:cNvPr id="59407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8963" y="2281238"/>
            <a:ext cx="1655762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8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2205038"/>
            <a:ext cx="1439863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9" name="Line 12"/>
          <p:cNvSpPr>
            <a:spLocks noChangeShapeType="1"/>
          </p:cNvSpPr>
          <p:nvPr/>
        </p:nvSpPr>
        <p:spPr bwMode="auto">
          <a:xfrm>
            <a:off x="468313" y="3429000"/>
            <a:ext cx="3382962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9410" name="Line 13"/>
          <p:cNvSpPr>
            <a:spLocks noChangeShapeType="1"/>
          </p:cNvSpPr>
          <p:nvPr/>
        </p:nvSpPr>
        <p:spPr bwMode="auto">
          <a:xfrm flipV="1">
            <a:off x="541338" y="3429000"/>
            <a:ext cx="3309937" cy="0"/>
          </a:xfrm>
          <a:prstGeom prst="line">
            <a:avLst/>
          </a:prstGeom>
          <a:noFill/>
          <a:ln w="101600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9411" name="Rectangle 14"/>
          <p:cNvSpPr>
            <a:spLocks noChangeArrowheads="1"/>
          </p:cNvSpPr>
          <p:nvPr/>
        </p:nvSpPr>
        <p:spPr bwMode="auto">
          <a:xfrm>
            <a:off x="2555875" y="2997200"/>
            <a:ext cx="1439863" cy="6477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石巻駅</a:t>
            </a:r>
          </a:p>
        </p:txBody>
      </p:sp>
      <p:sp>
        <p:nvSpPr>
          <p:cNvPr id="59412" name="Line 15"/>
          <p:cNvSpPr>
            <a:spLocks noChangeShapeType="1"/>
          </p:cNvSpPr>
          <p:nvPr/>
        </p:nvSpPr>
        <p:spPr bwMode="auto">
          <a:xfrm>
            <a:off x="4067175" y="3429000"/>
            <a:ext cx="4465638" cy="0"/>
          </a:xfrm>
          <a:prstGeom prst="line">
            <a:avLst/>
          </a:prstGeom>
          <a:noFill/>
          <a:ln w="63500">
            <a:solidFill>
              <a:srgbClr val="FF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9413" name="Rectangle 16"/>
          <p:cNvSpPr>
            <a:spLocks noChangeArrowheads="1"/>
          </p:cNvSpPr>
          <p:nvPr/>
        </p:nvSpPr>
        <p:spPr bwMode="auto">
          <a:xfrm>
            <a:off x="6372225" y="2992438"/>
            <a:ext cx="1439863" cy="647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ea typeface="メイリオ" pitchFamily="50" charset="-128"/>
                <a:cs typeface="メイリオ" pitchFamily="50" charset="-128"/>
              </a:rPr>
              <a:t>商店街地区</a:t>
            </a:r>
          </a:p>
        </p:txBody>
      </p:sp>
      <p:sp>
        <p:nvSpPr>
          <p:cNvPr id="59414" name="Arc 17"/>
          <p:cNvSpPr>
            <a:spLocks/>
          </p:cNvSpPr>
          <p:nvPr/>
        </p:nvSpPr>
        <p:spPr bwMode="auto">
          <a:xfrm rot="-2391967">
            <a:off x="2651125" y="2130425"/>
            <a:ext cx="1366838" cy="1225550"/>
          </a:xfrm>
          <a:custGeom>
            <a:avLst/>
            <a:gdLst>
              <a:gd name="T0" fmla="*/ 0 w 21600"/>
              <a:gd name="T1" fmla="*/ 0 h 21600"/>
              <a:gd name="T2" fmla="*/ 1366838 w 21600"/>
              <a:gd name="T3" fmla="*/ 1225550 h 21600"/>
              <a:gd name="T4" fmla="*/ 0 w 21600"/>
              <a:gd name="T5" fmla="*/ 12255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arrow" w="med" len="med"/>
            <a:tailEnd type="arrow" w="med" len="med"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59415" name="Rectangle 18"/>
          <p:cNvSpPr>
            <a:spLocks noChangeArrowheads="1"/>
          </p:cNvSpPr>
          <p:nvPr/>
        </p:nvSpPr>
        <p:spPr bwMode="auto">
          <a:xfrm>
            <a:off x="2627313" y="1844675"/>
            <a:ext cx="1439862" cy="647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ja-JP" altLang="en-US">
                <a:solidFill>
                  <a:srgbClr val="FF0000"/>
                </a:solidFill>
                <a:ea typeface="メイリオ" pitchFamily="50" charset="-128"/>
                <a:cs typeface="メイリオ" pitchFamily="50" charset="-128"/>
              </a:rPr>
              <a:t>接続</a:t>
            </a:r>
          </a:p>
        </p:txBody>
      </p:sp>
      <p:sp>
        <p:nvSpPr>
          <p:cNvPr id="16" name="日付プレースホルダー 1">
            <a:extLst>
              <a:ext uri="{FF2B5EF4-FFF2-40B4-BE49-F238E27FC236}">
                <a16:creationId xmlns:a16="http://schemas.microsoft.com/office/drawing/2014/main" xmlns="" id="{46B331C4-3669-4500-931D-FB3FC3A7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xmlns="" id="{00490786-78A6-415E-A2FB-A57546D7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スライド番号プレースホルダー 3">
            <a:extLst>
              <a:ext uri="{FF2B5EF4-FFF2-40B4-BE49-F238E27FC236}">
                <a16:creationId xmlns:a16="http://schemas.microsoft.com/office/drawing/2014/main" xmlns="" id="{F069E750-93F8-4EE9-824B-A2D3CFFE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35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088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body" idx="4294967295"/>
          </p:nvPr>
        </p:nvSpPr>
        <p:spPr>
          <a:xfrm>
            <a:off x="107950" y="981075"/>
            <a:ext cx="9036050" cy="863749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ja-JP" altLang="en-US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石巻市内には他に商業施設のある地域が存在</a:t>
            </a:r>
            <a:endParaRPr lang="en-US" altLang="ja-JP" sz="2400" dirty="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lvl="1" eaLnBrk="1" hangingPunct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ja-JP" altLang="en-US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マーケットに足を運んでもらうためのきっかけが必要</a:t>
            </a:r>
          </a:p>
        </p:txBody>
      </p:sp>
      <p:sp>
        <p:nvSpPr>
          <p:cNvPr id="59395" name="Rectangle 3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9144000" cy="863601"/>
          </a:xfrm>
        </p:spPr>
        <p:txBody>
          <a:bodyPr/>
          <a:lstStyle/>
          <a:p>
            <a:pPr eaLnBrk="1" hangingPunct="1"/>
            <a:r>
              <a:rPr lang="ja-JP" altLang="en-US" dirty="0">
                <a:latin typeface="Meiryo" pitchFamily="50" charset="-128"/>
                <a:ea typeface="Meiryo" pitchFamily="50" charset="-128"/>
              </a:rPr>
              <a:t>地元住民の呼び込みにおける課題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318E8A45-F98F-4724-88D1-9E518A2F316D}"/>
              </a:ext>
            </a:extLst>
          </p:cNvPr>
          <p:cNvGrpSpPr>
            <a:grpSpLocks noChangeAspect="1"/>
          </p:cNvGrpSpPr>
          <p:nvPr/>
        </p:nvGrpSpPr>
        <p:grpSpPr>
          <a:xfrm>
            <a:off x="467544" y="1916832"/>
            <a:ext cx="7998547" cy="4413304"/>
            <a:chOff x="617626" y="2019518"/>
            <a:chExt cx="7122190" cy="3929762"/>
          </a:xfrm>
        </p:grpSpPr>
        <p:pic>
          <p:nvPicPr>
            <p:cNvPr id="13" name="コンテンツ プレースホルダー 8">
              <a:extLst>
                <a:ext uri="{FF2B5EF4-FFF2-40B4-BE49-F238E27FC236}">
                  <a16:creationId xmlns:a16="http://schemas.microsoft.com/office/drawing/2014/main" xmlns="" id="{73E696CC-D8AF-4560-AAD6-45166C41D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86" t="7538" r="18220" b="7039"/>
            <a:stretch/>
          </p:blipFill>
          <p:spPr bwMode="auto">
            <a:xfrm>
              <a:off x="804941" y="2019518"/>
              <a:ext cx="6934875" cy="39297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4" name="楕円 13">
              <a:extLst>
                <a:ext uri="{FF2B5EF4-FFF2-40B4-BE49-F238E27FC236}">
                  <a16:creationId xmlns:a16="http://schemas.microsoft.com/office/drawing/2014/main" xmlns="" id="{F2EFDF1A-3BF9-4D4D-B818-7841F56821D3}"/>
                </a:ext>
              </a:extLst>
            </p:cNvPr>
            <p:cNvSpPr/>
            <p:nvPr/>
          </p:nvSpPr>
          <p:spPr>
            <a:xfrm>
              <a:off x="4815736" y="4358653"/>
              <a:ext cx="1607019" cy="1290309"/>
            </a:xfrm>
            <a:prstGeom prst="ellipse">
              <a:avLst/>
            </a:prstGeom>
            <a:blipFill dpi="0" rotWithShape="1">
              <a:blip r:embed="rId3">
                <a:alphaModFix amt="42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5" name="フローチャート: 結合子 14">
              <a:extLst>
                <a:ext uri="{FF2B5EF4-FFF2-40B4-BE49-F238E27FC236}">
                  <a16:creationId xmlns:a16="http://schemas.microsoft.com/office/drawing/2014/main" xmlns="" id="{8CD6F0F1-559B-405E-B305-81D7641C87B0}"/>
                </a:ext>
              </a:extLst>
            </p:cNvPr>
            <p:cNvSpPr/>
            <p:nvPr/>
          </p:nvSpPr>
          <p:spPr>
            <a:xfrm>
              <a:off x="5424395" y="4851815"/>
              <a:ext cx="180000" cy="1800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xmlns="" id="{6BACB331-F694-4492-9459-D0B303541C18}"/>
                </a:ext>
              </a:extLst>
            </p:cNvPr>
            <p:cNvSpPr/>
            <p:nvPr/>
          </p:nvSpPr>
          <p:spPr>
            <a:xfrm>
              <a:off x="1596099" y="2955621"/>
              <a:ext cx="2320237" cy="1417633"/>
            </a:xfrm>
            <a:prstGeom prst="ellipse">
              <a:avLst/>
            </a:prstGeom>
            <a:blipFill>
              <a:blip r:embed="rId4">
                <a:alphaModFix amt="42000"/>
              </a:blip>
              <a:stretch>
                <a:fillRect/>
              </a:stretch>
            </a:blip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xmlns="" id="{D928A3BB-7BCF-47DF-90BF-F84E997C5FED}"/>
                </a:ext>
              </a:extLst>
            </p:cNvPr>
            <p:cNvSpPr/>
            <p:nvPr/>
          </p:nvSpPr>
          <p:spPr>
            <a:xfrm>
              <a:off x="2245101" y="3444446"/>
              <a:ext cx="180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9" name="吹き出し: 折線 18">
              <a:extLst>
                <a:ext uri="{FF2B5EF4-FFF2-40B4-BE49-F238E27FC236}">
                  <a16:creationId xmlns:a16="http://schemas.microsoft.com/office/drawing/2014/main" xmlns="" id="{BB4EC034-0F30-4E4A-B2C0-E4080861A990}"/>
                </a:ext>
              </a:extLst>
            </p:cNvPr>
            <p:cNvSpPr/>
            <p:nvPr/>
          </p:nvSpPr>
          <p:spPr>
            <a:xfrm>
              <a:off x="617626" y="2671997"/>
              <a:ext cx="982391" cy="315902"/>
            </a:xfrm>
            <a:prstGeom prst="borderCallout2">
              <a:avLst>
                <a:gd name="adj1" fmla="val 46228"/>
                <a:gd name="adj2" fmla="val 100867"/>
                <a:gd name="adj3" fmla="val 46228"/>
                <a:gd name="adj4" fmla="val 112224"/>
                <a:gd name="adj5" fmla="val 273583"/>
                <a:gd name="adj6" fmla="val 173739"/>
              </a:avLst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イオン</a:t>
              </a: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435DBF7F-2EDD-4789-BCF2-922B82D909F7}"/>
                </a:ext>
              </a:extLst>
            </p:cNvPr>
            <p:cNvSpPr/>
            <p:nvPr/>
          </p:nvSpPr>
          <p:spPr>
            <a:xfrm>
              <a:off x="2348825" y="2596584"/>
              <a:ext cx="1339330" cy="37320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蛇田地区</a:t>
              </a: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6A36A7F8-A91B-4A19-8B11-6131384E7916}"/>
                </a:ext>
              </a:extLst>
            </p:cNvPr>
            <p:cNvSpPr/>
            <p:nvPr/>
          </p:nvSpPr>
          <p:spPr>
            <a:xfrm>
              <a:off x="5681541" y="4396936"/>
              <a:ext cx="1776837" cy="37320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石巻駅周辺</a:t>
              </a: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xmlns="" id="{22CBBA63-C50C-4A79-AC9C-D9EE97FCACE4}"/>
                </a:ext>
              </a:extLst>
            </p:cNvPr>
            <p:cNvSpPr/>
            <p:nvPr/>
          </p:nvSpPr>
          <p:spPr>
            <a:xfrm>
              <a:off x="2866533" y="3428438"/>
              <a:ext cx="180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5" name="吹き出し: 折線 24">
              <a:extLst>
                <a:ext uri="{FF2B5EF4-FFF2-40B4-BE49-F238E27FC236}">
                  <a16:creationId xmlns:a16="http://schemas.microsoft.com/office/drawing/2014/main" xmlns="" id="{DA769EED-5B5B-4F20-8AB8-71499D182E24}"/>
                </a:ext>
              </a:extLst>
            </p:cNvPr>
            <p:cNvSpPr/>
            <p:nvPr/>
          </p:nvSpPr>
          <p:spPr>
            <a:xfrm>
              <a:off x="4106342" y="2981295"/>
              <a:ext cx="2089591" cy="276255"/>
            </a:xfrm>
            <a:prstGeom prst="borderCallout2">
              <a:avLst>
                <a:gd name="adj1" fmla="val 49321"/>
                <a:gd name="adj2" fmla="val -303"/>
                <a:gd name="adj3" fmla="val 49321"/>
                <a:gd name="adj4" fmla="val -15286"/>
                <a:gd name="adj5" fmla="val 159193"/>
                <a:gd name="adj6" fmla="val -51378"/>
              </a:avLst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イトーヨーカドー</a:t>
              </a: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xmlns="" id="{76EE3ADC-3026-4484-860B-19F81DF2780B}"/>
                </a:ext>
              </a:extLst>
            </p:cNvPr>
            <p:cNvSpPr/>
            <p:nvPr/>
          </p:nvSpPr>
          <p:spPr>
            <a:xfrm>
              <a:off x="2527173" y="3696173"/>
              <a:ext cx="180000" cy="180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27" name="吹き出し: 折線 26">
              <a:extLst>
                <a:ext uri="{FF2B5EF4-FFF2-40B4-BE49-F238E27FC236}">
                  <a16:creationId xmlns:a16="http://schemas.microsoft.com/office/drawing/2014/main" xmlns="" id="{BC40ADC3-55A7-4C92-823F-CAC19A71CFD7}"/>
                </a:ext>
              </a:extLst>
            </p:cNvPr>
            <p:cNvSpPr/>
            <p:nvPr/>
          </p:nvSpPr>
          <p:spPr>
            <a:xfrm>
              <a:off x="4571615" y="3518117"/>
              <a:ext cx="2714333" cy="611416"/>
            </a:xfrm>
            <a:prstGeom prst="borderCallout2">
              <a:avLst>
                <a:gd name="adj1" fmla="val 55415"/>
                <a:gd name="adj2" fmla="val 57"/>
                <a:gd name="adj3" fmla="val 55415"/>
                <a:gd name="adj4" fmla="val -24279"/>
                <a:gd name="adj5" fmla="val 46310"/>
                <a:gd name="adj6" fmla="val -68454"/>
              </a:avLst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ホームセンター</a:t>
              </a:r>
              <a:r>
                <a:rPr kumimoji="1"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, </a:t>
              </a:r>
            </a:p>
            <a:p>
              <a:pPr algn="ctr"/>
              <a:r>
                <a: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電気屋</a:t>
              </a:r>
              <a:r>
                <a:rPr kumimoji="1"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, </a:t>
              </a:r>
              <a:r>
                <a:rPr kumimoji="1" lang="ja-JP" altLang="en-US" sz="2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ユニクロなど</a:t>
              </a:r>
              <a:r>
                <a:rPr kumimoji="1" lang="en-US" altLang="ja-JP" sz="20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…</a:t>
              </a:r>
              <a:endPara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xmlns="" id="{E96B2FB1-51B7-4CE1-81AD-5D25732CE9E3}"/>
                </a:ext>
              </a:extLst>
            </p:cNvPr>
            <p:cNvSpPr/>
            <p:nvPr/>
          </p:nvSpPr>
          <p:spPr>
            <a:xfrm>
              <a:off x="5501541" y="5076110"/>
              <a:ext cx="180000" cy="18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22" name="日付プレースホルダー 1">
            <a:extLst>
              <a:ext uri="{FF2B5EF4-FFF2-40B4-BE49-F238E27FC236}">
                <a16:creationId xmlns:a16="http://schemas.microsoft.com/office/drawing/2014/main" xmlns="" id="{FEA62964-FFA0-48C8-BA1B-0F80A8EB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フッター プレースホルダー 2">
            <a:extLst>
              <a:ext uri="{FF2B5EF4-FFF2-40B4-BE49-F238E27FC236}">
                <a16:creationId xmlns:a16="http://schemas.microsoft.com/office/drawing/2014/main" xmlns="" id="{CAF6054C-F3FA-4722-BED2-551C5606C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スライド番号プレースホルダー 3">
            <a:extLst>
              <a:ext uri="{FF2B5EF4-FFF2-40B4-BE49-F238E27FC236}">
                <a16:creationId xmlns:a16="http://schemas.microsoft.com/office/drawing/2014/main" xmlns="" id="{2D98C088-DEF8-4A98-9C43-2F094C06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36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335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body" idx="4294967295"/>
          </p:nvPr>
        </p:nvSpPr>
        <p:spPr>
          <a:xfrm>
            <a:off x="107950" y="981075"/>
            <a:ext cx="8568506" cy="2159893"/>
          </a:xfrm>
        </p:spPr>
        <p:txBody>
          <a:bodyPr/>
          <a:lstStyle/>
          <a:p>
            <a:pPr eaLnBrk="1" hangingPunct="1"/>
            <a:r>
              <a:rPr lang="ja-JP" altLang="en-US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カーシェアで来場した場合，買い物等で使えるポイントを</a:t>
            </a:r>
            <a:r>
              <a:rPr lang="en-US" altLang="ja-JP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/>
            </a:r>
            <a:br>
              <a:rPr lang="en-US" altLang="ja-JP" sz="2400" dirty="0">
                <a:latin typeface="Arial" charset="0"/>
                <a:ea typeface="メイリオ" pitchFamily="50" charset="-128"/>
                <a:cs typeface="メイリオ" pitchFamily="50" charset="-128"/>
              </a:rPr>
            </a:br>
            <a:r>
              <a:rPr lang="ja-JP" altLang="en-US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ドライバーに付与</a:t>
            </a:r>
            <a:endParaRPr lang="en-US" altLang="ja-JP" sz="2400" dirty="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lvl="1" eaLnBrk="1" hangingPunct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ja-JP" altLang="en-US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交通</a:t>
            </a:r>
            <a:r>
              <a:rPr lang="en-US" altLang="ja-JP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IC</a:t>
            </a:r>
            <a:r>
              <a:rPr lang="ja-JP" altLang="en-US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カード：</a:t>
            </a:r>
            <a:r>
              <a:rPr lang="en-US" altLang="ja-JP" sz="2400" dirty="0" err="1">
                <a:solidFill>
                  <a:srgbClr val="C00000"/>
                </a:solidFill>
                <a:latin typeface="Arial" charset="0"/>
                <a:ea typeface="メイリオ" pitchFamily="50" charset="-128"/>
                <a:cs typeface="メイリオ" pitchFamily="50" charset="-128"/>
              </a:rPr>
              <a:t>icsca</a:t>
            </a:r>
            <a:r>
              <a:rPr lang="ja-JP" altLang="en-US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（仙台市交通局）の利用</a:t>
            </a:r>
            <a:endParaRPr lang="en-US" altLang="ja-JP" sz="2400" dirty="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eaLnBrk="1" hangingPunct="1"/>
            <a:r>
              <a:rPr lang="en-US" altLang="ja-JP" sz="2400" dirty="0" err="1">
                <a:latin typeface="Arial" charset="0"/>
                <a:ea typeface="メイリオ" pitchFamily="50" charset="-128"/>
                <a:cs typeface="メイリオ" pitchFamily="50" charset="-128"/>
              </a:rPr>
              <a:t>icsca</a:t>
            </a:r>
            <a:r>
              <a:rPr lang="ja-JP" altLang="en-US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の機能をカーシェアの会員証に導入</a:t>
            </a:r>
            <a:endParaRPr lang="en-US" altLang="ja-JP" sz="2400" dirty="0">
              <a:latin typeface="Arial" charset="0"/>
              <a:ea typeface="メイリオ" pitchFamily="50" charset="-128"/>
              <a:cs typeface="メイリオ" pitchFamily="50" charset="-128"/>
            </a:endParaRPr>
          </a:p>
          <a:p>
            <a:pPr lvl="1" eaLnBrk="1" hangingPunct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ja-JP" altLang="en-US" sz="2400" dirty="0">
                <a:latin typeface="Arial" charset="0"/>
                <a:ea typeface="メイリオ" pitchFamily="50" charset="-128"/>
                <a:cs typeface="メイリオ" pitchFamily="50" charset="-128"/>
              </a:rPr>
              <a:t>カード枚数増加の煩わしさを極力防ぐ</a:t>
            </a:r>
            <a:endParaRPr lang="en-US" altLang="ja-JP" sz="2400" dirty="0">
              <a:latin typeface="Arial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59395" name="Rectangle 3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9144000" cy="863601"/>
          </a:xfrm>
        </p:spPr>
        <p:txBody>
          <a:bodyPr/>
          <a:lstStyle/>
          <a:p>
            <a:pPr eaLnBrk="1" hangingPunct="1"/>
            <a:r>
              <a:rPr lang="ja-JP" altLang="en-US" dirty="0">
                <a:latin typeface="Meiryo" pitchFamily="50" charset="-128"/>
                <a:ea typeface="Meiryo" pitchFamily="50" charset="-128"/>
              </a:rPr>
              <a:t>ポイント制度と地元住民の呼び込み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xmlns="" id="{0B096CE2-A714-4846-8711-91597BB6659A}"/>
              </a:ext>
            </a:extLst>
          </p:cNvPr>
          <p:cNvGrpSpPr/>
          <p:nvPr/>
        </p:nvGrpSpPr>
        <p:grpSpPr>
          <a:xfrm>
            <a:off x="107950" y="3272483"/>
            <a:ext cx="8913100" cy="2304256"/>
            <a:chOff x="107950" y="3320988"/>
            <a:chExt cx="8913100" cy="2304256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xmlns="" id="{AFE04853-8112-43A3-8B5E-FBF2ED1BC3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950" y="3320988"/>
              <a:ext cx="3705054" cy="2304256"/>
              <a:chOff x="141114" y="2636912"/>
              <a:chExt cx="4283968" cy="2664296"/>
            </a:xfrm>
          </p:grpSpPr>
          <p:pic>
            <p:nvPicPr>
              <p:cNvPr id="1028" name="Picture 4" descr="https://www.kotsu.city.sendai.jp/images/icsca/wallpaper/icsca_typeB_1920_1080.jpg">
                <a:extLst>
                  <a:ext uri="{FF2B5EF4-FFF2-40B4-BE49-F238E27FC236}">
                    <a16:creationId xmlns:a16="http://schemas.microsoft.com/office/drawing/2014/main" xmlns="" id="{65B42073-1D4A-497C-980F-7CD45EBD0B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114" y="2636912"/>
                <a:ext cx="4283968" cy="2407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xmlns="" id="{92F424D5-DA93-40AF-BA42-07393CBBF2FF}"/>
                  </a:ext>
                </a:extLst>
              </p:cNvPr>
              <p:cNvSpPr/>
              <p:nvPr/>
            </p:nvSpPr>
            <p:spPr>
              <a:xfrm>
                <a:off x="539552" y="5024209"/>
                <a:ext cx="388553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ja-JP" altLang="en-US" sz="1200" dirty="0"/>
                  <a:t>https://www.kotsu.city.sendai.jp/icsca/ic_wp_2015.html</a:t>
                </a:r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xmlns="" id="{E0FD0935-A0D9-4BBB-81DE-3DAD5121E1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92079" y="3392281"/>
              <a:ext cx="3728971" cy="2161671"/>
              <a:chOff x="4716016" y="3212976"/>
              <a:chExt cx="3995936" cy="2525796"/>
            </a:xfrm>
          </p:grpSpPr>
          <p:pic>
            <p:nvPicPr>
              <p:cNvPr id="1032" name="Picture 8" descr="menu_01.jpg">
                <a:extLst>
                  <a:ext uri="{FF2B5EF4-FFF2-40B4-BE49-F238E27FC236}">
                    <a16:creationId xmlns:a16="http://schemas.microsoft.com/office/drawing/2014/main" xmlns="" id="{A13D8C7F-F8A5-441A-A603-A3D65A7FCD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039" y="3374811"/>
                <a:ext cx="1775909" cy="2202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xmlns="" id="{F860B8EB-FD98-4CFC-BE91-73008FB97859}"/>
                  </a:ext>
                </a:extLst>
              </p:cNvPr>
              <p:cNvSpPr/>
              <p:nvPr/>
            </p:nvSpPr>
            <p:spPr>
              <a:xfrm>
                <a:off x="4716016" y="3212976"/>
                <a:ext cx="3995936" cy="252579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xmlns="" id="{9A5DD77C-9FB8-4C0D-BC32-BF70B5F7622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828180" y="3374811"/>
                <a:ext cx="1728044" cy="544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ED6"/>
                  </a:buClr>
                  <a:buFont typeface="Wingdings" pitchFamily="2" charset="2"/>
                  <a:buChar char="u"/>
                  <a:defRPr kumimoji="1"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ゴシック" panose="020B0609070205080204" pitchFamily="49" charset="-128"/>
                    <a:cs typeface="Arial" panose="020B060402020202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kumimoji="1"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ゴシック" panose="020B0609070205080204" pitchFamily="49" charset="-128"/>
                    <a:cs typeface="Arial" panose="020B060402020202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kumimoji="1"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ゴシック" panose="020B0609070205080204" pitchFamily="49" charset="-128"/>
                    <a:cs typeface="Arial" panose="020B060402020202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kumimoji="1"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ゴシック" panose="020B0609070205080204" pitchFamily="49" charset="-128"/>
                    <a:cs typeface="Arial" panose="020B060402020202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ゴシック" panose="020B0609070205080204" pitchFamily="49" charset="-128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ja-JP" altLang="en-US" sz="3200" dirty="0">
                    <a:latin typeface="Arial" charset="0"/>
                    <a:ea typeface="メイリオ" pitchFamily="50" charset="-128"/>
                    <a:cs typeface="メイリオ" pitchFamily="50" charset="-128"/>
                  </a:rPr>
                  <a:t>会員証</a:t>
                </a:r>
                <a:r>
                  <a:rPr lang="en-US" altLang="ja-JP" sz="3200" dirty="0">
                    <a:latin typeface="Arial" charset="0"/>
                    <a:ea typeface="メイリオ" pitchFamily="50" charset="-128"/>
                    <a:cs typeface="メイリオ" pitchFamily="50" charset="-128"/>
                  </a:rPr>
                  <a:t/>
                </a:r>
                <a:br>
                  <a:rPr lang="en-US" altLang="ja-JP" sz="3200" dirty="0">
                    <a:latin typeface="Arial" charset="0"/>
                    <a:ea typeface="メイリオ" pitchFamily="50" charset="-128"/>
                    <a:cs typeface="メイリオ" pitchFamily="50" charset="-128"/>
                  </a:rPr>
                </a:br>
                <a:r>
                  <a:rPr lang="ja-JP" altLang="en-US" sz="1800" dirty="0">
                    <a:latin typeface="Arial" charset="0"/>
                    <a:ea typeface="メイリオ" pitchFamily="50" charset="-128"/>
                    <a:cs typeface="メイリオ" pitchFamily="50" charset="-128"/>
                  </a:rPr>
                  <a:t>（イメージ）</a:t>
                </a:r>
                <a:endParaRPr lang="en-US" altLang="ja-JP" sz="1800" dirty="0">
                  <a:latin typeface="Arial" charset="0"/>
                  <a:ea typeface="メイリオ" pitchFamily="50" charset="-128"/>
                  <a:cs typeface="メイリオ" pitchFamily="50" charset="-128"/>
                </a:endParaRPr>
              </a:p>
            </p:txBody>
          </p:sp>
        </p:grpSp>
        <p:sp>
          <p:nvSpPr>
            <p:cNvPr id="9" name="矢印: 右 8">
              <a:extLst>
                <a:ext uri="{FF2B5EF4-FFF2-40B4-BE49-F238E27FC236}">
                  <a16:creationId xmlns:a16="http://schemas.microsoft.com/office/drawing/2014/main" xmlns="" id="{ED9A32F3-DC74-4AB2-A607-5365A56F8358}"/>
                </a:ext>
              </a:extLst>
            </p:cNvPr>
            <p:cNvSpPr/>
            <p:nvPr/>
          </p:nvSpPr>
          <p:spPr>
            <a:xfrm>
              <a:off x="3976478" y="4001081"/>
              <a:ext cx="1152128" cy="944070"/>
            </a:xfrm>
            <a:prstGeom prst="rightArrow">
              <a:avLst/>
            </a:prstGeom>
            <a:noFill/>
            <a:ln>
              <a:solidFill>
                <a:srgbClr val="009E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" name="Rectangle 2">
            <a:extLst>
              <a:ext uri="{FF2B5EF4-FFF2-40B4-BE49-F238E27FC236}">
                <a16:creationId xmlns:a16="http://schemas.microsoft.com/office/drawing/2014/main" xmlns="" id="{1091D556-183F-495F-B806-7A7378CD229D}"/>
              </a:ext>
            </a:extLst>
          </p:cNvPr>
          <p:cNvSpPr txBox="1">
            <a:spLocks/>
          </p:cNvSpPr>
          <p:nvPr/>
        </p:nvSpPr>
        <p:spPr bwMode="auto">
          <a:xfrm>
            <a:off x="107950" y="5708254"/>
            <a:ext cx="8913100" cy="68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ED6"/>
              </a:buClr>
              <a:buFont typeface="Wingdings" pitchFamily="2" charset="2"/>
              <a:buChar char="u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ＭＳ ゴシック" panose="020B0609070205080204" pitchFamily="49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ja-JP" altLang="en-US" u="sng" dirty="0">
                <a:latin typeface="Arial" charset="0"/>
                <a:ea typeface="メイリオ" pitchFamily="50" charset="-128"/>
                <a:cs typeface="メイリオ" pitchFamily="50" charset="-128"/>
              </a:rPr>
              <a:t>参考</a:t>
            </a:r>
            <a:r>
              <a:rPr lang="en-US" altLang="ja-JP" u="sng" dirty="0">
                <a:latin typeface="Arial" charset="0"/>
                <a:ea typeface="メイリオ" pitchFamily="50" charset="-128"/>
                <a:cs typeface="メイリオ" pitchFamily="50" charset="-128"/>
              </a:rPr>
              <a:t/>
            </a:r>
            <a:br>
              <a:rPr lang="en-US" altLang="ja-JP" u="sng" dirty="0">
                <a:latin typeface="Arial" charset="0"/>
                <a:ea typeface="メイリオ" pitchFamily="50" charset="-128"/>
                <a:cs typeface="メイリオ" pitchFamily="50" charset="-128"/>
              </a:rPr>
            </a:br>
            <a:r>
              <a:rPr lang="ja-JP" altLang="en-US" dirty="0">
                <a:latin typeface="Arial" charset="0"/>
                <a:ea typeface="メイリオ" pitchFamily="50" charset="-128"/>
                <a:cs typeface="メイリオ" pitchFamily="50" charset="-128"/>
              </a:rPr>
              <a:t>タイムズ</a:t>
            </a:r>
            <a:r>
              <a:rPr lang="en-US" altLang="ja-JP" dirty="0">
                <a:latin typeface="Arial" charset="0"/>
                <a:ea typeface="メイリオ" pitchFamily="50" charset="-128"/>
                <a:cs typeface="メイリオ" pitchFamily="50" charset="-128"/>
              </a:rPr>
              <a:t>24</a:t>
            </a:r>
            <a:r>
              <a:rPr lang="ja-JP" altLang="en-US" dirty="0">
                <a:latin typeface="Arial" charset="0"/>
                <a:ea typeface="メイリオ" pitchFamily="50" charset="-128"/>
                <a:cs typeface="メイリオ" pitchFamily="50" charset="-128"/>
              </a:rPr>
              <a:t>による</a:t>
            </a:r>
            <a:r>
              <a:rPr lang="en-US" altLang="ja-JP" dirty="0" err="1">
                <a:latin typeface="Arial" charset="0"/>
                <a:ea typeface="メイリオ" pitchFamily="50" charset="-128"/>
                <a:cs typeface="メイリオ" pitchFamily="50" charset="-128"/>
              </a:rPr>
              <a:t>icsca</a:t>
            </a:r>
            <a:r>
              <a:rPr lang="ja-JP" altLang="en-US" dirty="0">
                <a:latin typeface="Arial" charset="0"/>
                <a:ea typeface="メイリオ" pitchFamily="50" charset="-128"/>
                <a:cs typeface="メイリオ" pitchFamily="50" charset="-128"/>
              </a:rPr>
              <a:t>の利用事例</a:t>
            </a:r>
            <a:endParaRPr lang="en-US" altLang="ja-JP" dirty="0">
              <a:latin typeface="Arial" charset="0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7" name="日付プレースホルダー 1">
            <a:extLst>
              <a:ext uri="{FF2B5EF4-FFF2-40B4-BE49-F238E27FC236}">
                <a16:creationId xmlns:a16="http://schemas.microsoft.com/office/drawing/2014/main" xmlns="" id="{0703BEB9-4361-448E-AF9B-A043FAEA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フッター プレースホルダー 2">
            <a:extLst>
              <a:ext uri="{FF2B5EF4-FFF2-40B4-BE49-F238E27FC236}">
                <a16:creationId xmlns:a16="http://schemas.microsoft.com/office/drawing/2014/main" xmlns="" id="{773A4367-C11B-437F-BAA3-AE56ADF6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スライド番号プレースホルダー 3">
            <a:extLst>
              <a:ext uri="{FF2B5EF4-FFF2-40B4-BE49-F238E27FC236}">
                <a16:creationId xmlns:a16="http://schemas.microsoft.com/office/drawing/2014/main" xmlns="" id="{945F966A-30D1-4758-BB70-4AAABF54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37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4788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611188" y="5502275"/>
            <a:ext cx="8228012" cy="8318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社会的ビジョン</a:t>
            </a:r>
            <a:endParaRPr kumimoji="0" lang="en-US" altLang="ja-JP" dirty="0">
              <a:solidFill>
                <a:schemeClr val="accent5">
                  <a:lumMod val="20000"/>
                  <a:lumOff val="8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石巻の海洋文化・産業拠点化を通した石巻圏コミュニティの持続的発展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54125" y="1038225"/>
            <a:ext cx="6891338" cy="20018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事業内容</a:t>
            </a:r>
            <a:endParaRPr kumimoji="0" lang="en-US" altLang="ja-JP" dirty="0">
              <a:solidFill>
                <a:schemeClr val="accent6">
                  <a:lumMod val="60000"/>
                  <a:lumOff val="4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石巻の海産物と若者の活力・発想が育むシーフードマーケット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＋　海洋文化・産業拠点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381125" y="2033588"/>
            <a:ext cx="102552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新鮮な魚介類</a:t>
            </a:r>
            <a:endParaRPr kumimoji="0"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887788" y="2030413"/>
            <a:ext cx="167957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住民</a:t>
            </a:r>
            <a:r>
              <a:rPr kumimoji="0"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学生　観光客の交流</a:t>
            </a:r>
            <a:endParaRPr kumimoji="0"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80063" y="2030413"/>
            <a:ext cx="120967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イベント企画運営</a:t>
            </a:r>
            <a:endParaRPr kumimoji="0"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786563" y="2030413"/>
            <a:ext cx="125412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海洋</a:t>
            </a:r>
            <a:r>
              <a:rPr kumimoji="0" lang="ja-JP" altLang="en-US">
                <a:latin typeface="Meiryo" charset="-128"/>
                <a:ea typeface="Meiryo" charset="-128"/>
                <a:cs typeface="Meiryo" charset="-128"/>
              </a:rPr>
              <a:t>文化の教育</a:t>
            </a:r>
            <a:endParaRPr kumimoji="0"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11413" y="2033588"/>
            <a:ext cx="1465262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創造と活気ある市場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57463" y="3419475"/>
            <a:ext cx="2159000" cy="17383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rPr>
              <a:t>直接的効果</a:t>
            </a:r>
            <a:endParaRPr kumimoji="0" lang="en-US" altLang="ja-JP" dirty="0">
              <a:solidFill>
                <a:schemeClr val="tx2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石巻駅との導線の活性化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dirty="0">
                <a:latin typeface="Meiryo" charset="-128"/>
                <a:ea typeface="Meiryo" charset="-128"/>
                <a:cs typeface="Meiryo" charset="-128"/>
              </a:rPr>
              <a:t>・観光客の増加</a:t>
            </a:r>
            <a:endParaRPr kumimoji="0" lang="en-US" altLang="ja-JP" sz="1400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dirty="0">
                <a:latin typeface="Meiryo" charset="-128"/>
                <a:ea typeface="Meiryo" charset="-128"/>
                <a:cs typeface="Meiryo" charset="-128"/>
              </a:rPr>
              <a:t>・新規事業機会の拡大</a:t>
            </a:r>
            <a:endParaRPr kumimoji="0" lang="en-US" altLang="ja-JP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68313" y="3402013"/>
            <a:ext cx="2017712" cy="1755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rPr>
              <a:t>直接的効果</a:t>
            </a:r>
            <a:endParaRPr kumimoji="0" lang="en-US" altLang="ja-JP" dirty="0">
              <a:solidFill>
                <a:schemeClr val="tx2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旧商店街地区の活性化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dirty="0">
                <a:latin typeface="Meiryo" charset="-128"/>
                <a:ea typeface="Meiryo" charset="-128"/>
                <a:cs typeface="Meiryo" charset="-128"/>
              </a:rPr>
              <a:t>・経済活動の創出</a:t>
            </a:r>
            <a:endParaRPr kumimoji="0" lang="en-US" altLang="ja-JP" sz="1400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dirty="0">
                <a:latin typeface="Meiryo" charset="-128"/>
                <a:ea typeface="Meiryo" charset="-128"/>
                <a:cs typeface="Meiryo" charset="-128"/>
              </a:rPr>
              <a:t>・昼間人口の増加（学生＋住民）</a:t>
            </a:r>
            <a:endParaRPr kumimoji="0" 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784725" y="3413125"/>
            <a:ext cx="1873250" cy="17383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間接的効果</a:t>
            </a:r>
            <a:endParaRPr kumimoji="0" lang="en-US" altLang="ja-JP" dirty="0">
              <a:solidFill>
                <a:schemeClr val="accent4">
                  <a:lumMod val="20000"/>
                  <a:lumOff val="8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石巻ブランドの認知向上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dirty="0">
                <a:latin typeface="Meiryo" charset="-128"/>
                <a:ea typeface="Meiryo" charset="-128"/>
                <a:cs typeface="Meiryo" charset="-128"/>
              </a:rPr>
              <a:t>・石巻の文化・　産業の発信</a:t>
            </a:r>
            <a:endParaRPr kumimoji="0" lang="en-US" altLang="ja-JP" sz="1400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dirty="0">
                <a:latin typeface="Meiryo" charset="-128"/>
                <a:ea typeface="Meiryo" charset="-128"/>
                <a:cs typeface="Meiryo" charset="-128"/>
              </a:rPr>
              <a:t>・住民の結束</a:t>
            </a:r>
            <a:endParaRPr kumimoji="0" lang="en-US" altLang="ja-JP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748463" y="3409950"/>
            <a:ext cx="2136775" cy="17383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間接的効果</a:t>
            </a:r>
            <a:endParaRPr kumimoji="0" lang="en-US" altLang="ja-JP" dirty="0">
              <a:solidFill>
                <a:schemeClr val="accent4">
                  <a:lumMod val="20000"/>
                  <a:lumOff val="8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dirty="0">
                <a:latin typeface="Meiryo" charset="-128"/>
                <a:ea typeface="Meiryo" charset="-128"/>
                <a:cs typeface="Meiryo" charset="-128"/>
              </a:rPr>
              <a:t>石巻圏への活力の波及</a:t>
            </a:r>
            <a:endParaRPr kumimoji="0"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dirty="0">
                <a:latin typeface="Meiryo" charset="-128"/>
                <a:ea typeface="Meiryo" charset="-128"/>
                <a:cs typeface="Meiryo" charset="-128"/>
              </a:rPr>
              <a:t>・半島地域とのネットワーク拡大</a:t>
            </a:r>
            <a:endParaRPr kumimoji="0" lang="en-US" altLang="ja-JP" sz="1400" dirty="0">
              <a:latin typeface="Meiryo" charset="-128"/>
              <a:ea typeface="Meiryo" charset="-128"/>
              <a:cs typeface="Meiryo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dirty="0">
                <a:latin typeface="Meiryo" charset="-128"/>
                <a:ea typeface="Meiryo" charset="-128"/>
                <a:cs typeface="Meiryo" charset="-128"/>
              </a:rPr>
              <a:t>・地域体験機会の創出</a:t>
            </a:r>
            <a:endParaRPr kumimoji="0" lang="en-US" altLang="ja-JP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1566863" y="3135313"/>
            <a:ext cx="484187" cy="23177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3386138" y="3135313"/>
            <a:ext cx="484187" cy="231775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0977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7842250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  <a:cs typeface="Arial" charset="0"/>
              </a:rPr>
              <a:t>マーケット・周辺事業</a:t>
            </a:r>
            <a:r>
              <a:rPr altLang="ja-JP">
                <a:latin typeface="Meiryo" pitchFamily="50" charset="-128"/>
                <a:ea typeface="Meiryo" pitchFamily="50" charset="-128"/>
                <a:cs typeface="Arial" charset="0"/>
              </a:rPr>
              <a:t> </a:t>
            </a:r>
            <a:r>
              <a:rPr lang="ja-JP" altLang="en-US">
                <a:latin typeface="Meiryo" pitchFamily="50" charset="-128"/>
                <a:ea typeface="Meiryo" pitchFamily="50" charset="-128"/>
                <a:cs typeface="Arial" charset="0"/>
              </a:rPr>
              <a:t>まとめ</a:t>
            </a:r>
          </a:p>
        </p:txBody>
      </p:sp>
      <p:sp>
        <p:nvSpPr>
          <p:cNvPr id="19" name="日付プレースホルダー 1">
            <a:extLst>
              <a:ext uri="{FF2B5EF4-FFF2-40B4-BE49-F238E27FC236}">
                <a16:creationId xmlns:a16="http://schemas.microsoft.com/office/drawing/2014/main" xmlns="" id="{A6F911A7-7EB9-47F8-977C-1AE89067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フッター プレースホルダー 2">
            <a:extLst>
              <a:ext uri="{FF2B5EF4-FFF2-40B4-BE49-F238E27FC236}">
                <a16:creationId xmlns:a16="http://schemas.microsoft.com/office/drawing/2014/main" xmlns="" id="{DD89E072-B25E-44BE-B9F0-FE83905E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スライド番号プレースホルダー 3">
            <a:extLst>
              <a:ext uri="{FF2B5EF4-FFF2-40B4-BE49-F238E27FC236}">
                <a16:creationId xmlns:a16="http://schemas.microsoft.com/office/drawing/2014/main" xmlns="" id="{828C32F5-87F0-48F3-A4C5-81419D35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38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2627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xmlns="" id="{9FD0016E-B743-40EA-9716-E38D8F834DE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504" y="980728"/>
            <a:ext cx="8731696" cy="5472607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今回の課題に取り組むにあたり，以下の方々のご協力を賜りました．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厚く御礼申し上げます．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株式会社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NTT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データ東北の皆様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日本カーシェアリング協会の皆様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石巻市復興公営住宅の皆様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6118C8C3-508D-486D-9EE3-A0986292B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7842448" cy="864095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謝辞</a:t>
            </a:r>
          </a:p>
        </p:txBody>
      </p:sp>
      <p:sp>
        <p:nvSpPr>
          <p:cNvPr id="7" name="日付プレースホルダー 1">
            <a:extLst>
              <a:ext uri="{FF2B5EF4-FFF2-40B4-BE49-F238E27FC236}">
                <a16:creationId xmlns:a16="http://schemas.microsoft.com/office/drawing/2014/main" xmlns="" id="{0C44AC79-0EC9-4DA7-A4AB-A030EDA6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6/26/2017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フッター プレースホルダー 2">
            <a:extLst>
              <a:ext uri="{FF2B5EF4-FFF2-40B4-BE49-F238E27FC236}">
                <a16:creationId xmlns:a16="http://schemas.microsoft.com/office/drawing/2014/main" xmlns="" id="{7DB6FC3B-253D-4A4A-BD0D-108A0CC0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xmlns="" id="{B9EC1EA0-99E2-4F91-B3B2-88C42C4D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39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54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D6FB9F5F-EE47-43D7-B9E5-C0CF725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課題に対するアプローチ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BEE417FF-462A-45E1-9FAA-B9D742BD6B20}"/>
              </a:ext>
            </a:extLst>
          </p:cNvPr>
          <p:cNvSpPr txBox="1"/>
          <p:nvPr/>
        </p:nvSpPr>
        <p:spPr>
          <a:xfrm>
            <a:off x="107504" y="980728"/>
            <a:ext cx="9036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9ED6"/>
              </a:buClr>
            </a:pPr>
            <a:r>
              <a:rPr kumimoji="1" lang="ja-JP" altLang="en-US" sz="2400" u="sng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方針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：宮城県石巻市周辺を題材とした交通サービスをデザイン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buClr>
                <a:srgbClr val="009ED6"/>
              </a:buClr>
              <a:buFont typeface="Wingdings" panose="05000000000000000000" pitchFamily="2" charset="2"/>
              <a:buChar char="Ø"/>
            </a:pPr>
            <a:r>
              <a:rPr kumimoji="1" lang="ja-JP" altLang="en-US" sz="2400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地方の生活では自家用車がほぼ必須</a:t>
            </a:r>
            <a:endParaRPr kumimoji="1" lang="en-US" altLang="ja-JP" sz="2400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1257300" lvl="2" indent="-342900">
              <a:buClr>
                <a:srgbClr val="009ED6"/>
              </a:buClr>
              <a:buFont typeface="Wingdings" panose="05000000000000000000" pitchFamily="2" charset="2"/>
              <a:buChar char="Ø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しかし</a:t>
            </a:r>
            <a:r>
              <a:rPr kumimoji="1" lang="ja-JP" altLang="en-US" sz="2400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高齢化で運転できない方も多数</a:t>
            </a:r>
            <a:endParaRPr kumimoji="1" lang="en-US" altLang="ja-JP" sz="2400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1714500" lvl="3" indent="-342900">
              <a:buClr>
                <a:srgbClr val="009ED6"/>
              </a:buClr>
              <a:buFont typeface="Wingdings" panose="05000000000000000000" pitchFamily="2" charset="2"/>
              <a:buChar char="Ø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カーシェア等の新たな取り組みもあるが・・・？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xmlns="" id="{BB563893-6887-4925-A2C7-1840BE138587}"/>
              </a:ext>
            </a:extLst>
          </p:cNvPr>
          <p:cNvGrpSpPr/>
          <p:nvPr/>
        </p:nvGrpSpPr>
        <p:grpSpPr>
          <a:xfrm>
            <a:off x="62136" y="2885409"/>
            <a:ext cx="8777064" cy="3299828"/>
            <a:chOff x="62136" y="2996952"/>
            <a:chExt cx="8777064" cy="3299828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xmlns="" id="{288D3E28-208A-40FE-9E63-2C0270447906}"/>
                </a:ext>
              </a:extLst>
            </p:cNvPr>
            <p:cNvSpPr txBox="1"/>
            <p:nvPr/>
          </p:nvSpPr>
          <p:spPr>
            <a:xfrm>
              <a:off x="107504" y="2996952"/>
              <a:ext cx="87316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9ED6"/>
                </a:buClr>
              </a:pPr>
              <a:r>
                <a:rPr kumimoji="1" lang="ja-JP" altLang="en-US" sz="2400" u="sng" dirty="0"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東日本大震災との関係</a:t>
              </a:r>
              <a:endParaRPr kumimoji="1" lang="en-US" altLang="ja-JP" sz="2400" u="sng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 marL="342900" indent="-342900">
                <a:buClr>
                  <a:srgbClr val="009ED6"/>
                </a:buClr>
                <a:buFont typeface="Wingdings" panose="05000000000000000000" pitchFamily="2" charset="2"/>
                <a:buChar char="u"/>
              </a:pP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震災により地方の抱える問題が加速・顕在化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  <a:p>
              <a:pPr marL="800100" lvl="1" indent="-342900">
                <a:buClr>
                  <a:srgbClr val="009ED6"/>
                </a:buClr>
                <a:buFont typeface="Wingdings" panose="05000000000000000000" pitchFamily="2" charset="2"/>
                <a:buChar char="Ø"/>
              </a:pPr>
              <a:r>
                <a:rPr kumimoji="1" lang="ja-JP" altLang="en-US" sz="2400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他の地方が将来直面する問題の先例</a:t>
              </a:r>
              <a:r>
                <a:rPr kumimoji="1" lang="ja-JP" altLang="en-US" sz="2400" dirty="0"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rPr>
                <a:t>となりうる</a:t>
              </a:r>
              <a:endPara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endParaRP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xmlns="" id="{86549122-54E4-420B-A199-6DAFDFEFAA9A}"/>
                </a:ext>
              </a:extLst>
            </p:cNvPr>
            <p:cNvGrpSpPr/>
            <p:nvPr/>
          </p:nvGrpSpPr>
          <p:grpSpPr>
            <a:xfrm>
              <a:off x="62136" y="4197673"/>
              <a:ext cx="8776085" cy="2099107"/>
              <a:chOff x="62136" y="4221088"/>
              <a:chExt cx="8776085" cy="2099107"/>
            </a:xfrm>
          </p:grpSpPr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xmlns="" id="{DFC1D581-1792-42AA-AFE3-3D3F54B90D20}"/>
                  </a:ext>
                </a:extLst>
              </p:cNvPr>
              <p:cNvGrpSpPr/>
              <p:nvPr/>
            </p:nvGrpSpPr>
            <p:grpSpPr>
              <a:xfrm>
                <a:off x="62136" y="4282222"/>
                <a:ext cx="4149824" cy="2037973"/>
                <a:chOff x="323528" y="4221088"/>
                <a:chExt cx="4149824" cy="2037973"/>
              </a:xfrm>
            </p:grpSpPr>
            <p:grpSp>
              <p:nvGrpSpPr>
                <p:cNvPr id="14" name="グループ化 13">
                  <a:extLst>
                    <a:ext uri="{FF2B5EF4-FFF2-40B4-BE49-F238E27FC236}">
                      <a16:creationId xmlns:a16="http://schemas.microsoft.com/office/drawing/2014/main" xmlns="" id="{3B093B4A-8A6E-4BAC-8AB5-49443715F19F}"/>
                    </a:ext>
                  </a:extLst>
                </p:cNvPr>
                <p:cNvGrpSpPr/>
                <p:nvPr/>
              </p:nvGrpSpPr>
              <p:grpSpPr>
                <a:xfrm>
                  <a:off x="1678360" y="4437112"/>
                  <a:ext cx="1512168" cy="1296144"/>
                  <a:chOff x="2015716" y="5157192"/>
                  <a:chExt cx="1188132" cy="1008112"/>
                </a:xfrm>
              </p:grpSpPr>
              <p:sp>
                <p:nvSpPr>
                  <p:cNvPr id="11" name="矢印: 折線 10">
                    <a:extLst>
                      <a:ext uri="{FF2B5EF4-FFF2-40B4-BE49-F238E27FC236}">
                        <a16:creationId xmlns:a16="http://schemas.microsoft.com/office/drawing/2014/main" xmlns="" id="{571AD7AB-B1F5-4F6D-BC4D-5D5F245BFCC0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907704" y="5265204"/>
                    <a:ext cx="1008112" cy="792088"/>
                  </a:xfrm>
                  <a:prstGeom prst="bentArrow">
                    <a:avLst/>
                  </a:prstGeom>
                  <a:noFill/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2" name="矢印: 折線 11">
                    <a:extLst>
                      <a:ext uri="{FF2B5EF4-FFF2-40B4-BE49-F238E27FC236}">
                        <a16:creationId xmlns:a16="http://schemas.microsoft.com/office/drawing/2014/main" xmlns="" id="{72113EAB-01D8-4660-86EF-DCA284456B06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2303748" y="5265204"/>
                    <a:ext cx="1008112" cy="792088"/>
                  </a:xfrm>
                  <a:prstGeom prst="bentArrow">
                    <a:avLst/>
                  </a:prstGeom>
                  <a:solidFill>
                    <a:schemeClr val="bg1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5" name="楕円 4">
                  <a:extLst>
                    <a:ext uri="{FF2B5EF4-FFF2-40B4-BE49-F238E27FC236}">
                      <a16:creationId xmlns:a16="http://schemas.microsoft.com/office/drawing/2014/main" xmlns="" id="{AE96E1FF-660C-49FB-A4AF-008D57B1765B}"/>
                    </a:ext>
                  </a:extLst>
                </p:cNvPr>
                <p:cNvSpPr/>
                <p:nvPr/>
              </p:nvSpPr>
              <p:spPr>
                <a:xfrm>
                  <a:off x="323528" y="4293096"/>
                  <a:ext cx="1728192" cy="576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JP" altLang="en-US" sz="20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地方問題</a:t>
                  </a:r>
                </a:p>
              </p:txBody>
            </p:sp>
            <p:sp>
              <p:nvSpPr>
                <p:cNvPr id="10" name="楕円 9">
                  <a:extLst>
                    <a:ext uri="{FF2B5EF4-FFF2-40B4-BE49-F238E27FC236}">
                      <a16:creationId xmlns:a16="http://schemas.microsoft.com/office/drawing/2014/main" xmlns="" id="{C2AAB69E-7270-4BBF-B8AC-8BAC39C03FB3}"/>
                    </a:ext>
                  </a:extLst>
                </p:cNvPr>
                <p:cNvSpPr/>
                <p:nvPr/>
              </p:nvSpPr>
              <p:spPr>
                <a:xfrm>
                  <a:off x="2817168" y="4221088"/>
                  <a:ext cx="1656184" cy="7200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JP" altLang="en-US" sz="20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東日本</a:t>
                  </a:r>
                  <a:r>
                    <a:rPr kumimoji="1" lang="en-US" altLang="ja-JP" sz="20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/>
                  </a:r>
                  <a:br>
                    <a:rPr kumimoji="1" lang="en-US" altLang="ja-JP" sz="20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</a:br>
                  <a:r>
                    <a:rPr kumimoji="1" lang="ja-JP" altLang="en-US" sz="2000" dirty="0">
                      <a:solidFill>
                        <a:schemeClr val="tx1"/>
                      </a:solidFill>
                      <a:latin typeface="メイリオ" panose="020B0604030504040204" pitchFamily="50" charset="-128"/>
                      <a:ea typeface="メイリオ" panose="020B0604030504040204" pitchFamily="50" charset="-128"/>
                    </a:rPr>
                    <a:t>大震災</a:t>
                  </a:r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xmlns="" id="{655EC5CD-8A76-49B4-852B-03A8BC5BAFE5}"/>
                    </a:ext>
                  </a:extLst>
                </p:cNvPr>
                <p:cNvSpPr txBox="1"/>
                <p:nvPr/>
              </p:nvSpPr>
              <p:spPr>
                <a:xfrm>
                  <a:off x="647564" y="5766618"/>
                  <a:ext cx="3573760" cy="492443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F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>
                      <a:srgbClr val="009ED6"/>
                    </a:buClr>
                  </a:pPr>
                  <a:r>
                    <a:rPr kumimoji="1" lang="ja-JP" altLang="en-US" sz="2400" dirty="0">
                      <a:latin typeface="メイリオ" panose="020B0604030504040204" pitchFamily="50" charset="-128"/>
                      <a:ea typeface="メイリオ" panose="020B0604030504040204" pitchFamily="50" charset="-128"/>
                      <a:cs typeface="Arial" panose="020B0604020202020204" pitchFamily="34" charset="0"/>
                    </a:rPr>
                    <a:t>地方問題の加速・顕在化</a:t>
                  </a:r>
                  <a:endParaRPr kumimoji="1"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Arial" panose="020B0604020202020204" pitchFamily="34" charset="0"/>
                  </a:endParaRPr>
                </a:p>
                <a:p>
                  <a:pPr algn="ctr">
                    <a:buClr>
                      <a:srgbClr val="009ED6"/>
                    </a:buClr>
                  </a:pPr>
                  <a:endParaRPr kumimoji="1" lang="en-US" altLang="ja-JP" sz="2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8" name="右中かっこ 17">
                <a:extLst>
                  <a:ext uri="{FF2B5EF4-FFF2-40B4-BE49-F238E27FC236}">
                    <a16:creationId xmlns:a16="http://schemas.microsoft.com/office/drawing/2014/main" xmlns="" id="{3A22DFF0-7E77-4A7F-B856-FEF1562696C1}"/>
                  </a:ext>
                </a:extLst>
              </p:cNvPr>
              <p:cNvSpPr/>
              <p:nvPr/>
            </p:nvSpPr>
            <p:spPr>
              <a:xfrm>
                <a:off x="4202587" y="4221088"/>
                <a:ext cx="684566" cy="2099107"/>
              </a:xfrm>
              <a:prstGeom prst="rightBrac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xmlns="" id="{59F18D5D-0B3B-4885-B30C-51C0E87FB38F}"/>
                  </a:ext>
                </a:extLst>
              </p:cNvPr>
              <p:cNvSpPr txBox="1"/>
              <p:nvPr/>
            </p:nvSpPr>
            <p:spPr>
              <a:xfrm>
                <a:off x="4877780" y="4885710"/>
                <a:ext cx="39604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009ED6"/>
                  </a:buClr>
                </a:pPr>
                <a:r>
                  <a:rPr kumimoji="1" lang="ja-JP" altLang="en-US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Arial" panose="020B0604020202020204" pitchFamily="34" charset="0"/>
                  </a:rPr>
                  <a:t>被災地周辺の活性化は</a:t>
                </a:r>
                <a:r>
                  <a:rPr kumimoji="1"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Arial" panose="020B0604020202020204" pitchFamily="34" charset="0"/>
                  </a:rPr>
                  <a:t/>
                </a:r>
                <a:br>
                  <a:rPr kumimoji="1" lang="en-US" altLang="ja-JP" sz="2400" dirty="0">
                    <a:latin typeface="メイリオ" panose="020B0604030504040204" pitchFamily="50" charset="-128"/>
                    <a:ea typeface="メイリオ" panose="020B0604030504040204" pitchFamily="50" charset="-128"/>
                    <a:cs typeface="Arial" panose="020B0604020202020204" pitchFamily="34" charset="0"/>
                  </a:rPr>
                </a:br>
                <a:r>
                  <a:rPr kumimoji="1" lang="ja-JP" altLang="en-US" sz="2400" dirty="0">
                    <a:solidFill>
                      <a:srgbClr val="C0000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  <a:cs typeface="Arial" panose="020B0604020202020204" pitchFamily="34" charset="0"/>
                  </a:rPr>
                  <a:t>他の地方の活性化にも貢献</a:t>
                </a:r>
                <a:endParaRPr kumimoji="1" lang="en-US" altLang="ja-JP" sz="2400" dirty="0">
                  <a:solidFill>
                    <a:srgbClr val="C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日付プレースホルダー 1">
            <a:extLst>
              <a:ext uri="{FF2B5EF4-FFF2-40B4-BE49-F238E27FC236}">
                <a16:creationId xmlns:a16="http://schemas.microsoft.com/office/drawing/2014/main" xmlns="" id="{1E673C99-CA44-4D82-9801-CB5E941E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フッター プレースホルダー 2">
            <a:extLst>
              <a:ext uri="{FF2B5EF4-FFF2-40B4-BE49-F238E27FC236}">
                <a16:creationId xmlns:a16="http://schemas.microsoft.com/office/drawing/2014/main" xmlns="" id="{31681B82-5A27-4507-B5BA-4FA1AB97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スライド番号プレースホルダー 3">
            <a:extLst>
              <a:ext uri="{FF2B5EF4-FFF2-40B4-BE49-F238E27FC236}">
                <a16:creationId xmlns:a16="http://schemas.microsoft.com/office/drawing/2014/main" xmlns="" id="{BD1A8A5F-8281-4CC9-A706-37096FD4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4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364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marL="457200" lvl="1" indent="0"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ja-JP" altLang="en-US" sz="3600" dirty="0">
                <a:latin typeface="Meiryo" charset="-128"/>
                <a:ea typeface="Meiryo" charset="-128"/>
                <a:cs typeface="Meiryo" charset="-128"/>
              </a:rPr>
              <a:t>ご清聴ありがとうございました</a:t>
            </a:r>
            <a:endParaRPr lang="en-US" altLang="ja-JP" sz="3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1989" name="Title 5"/>
          <p:cNvSpPr>
            <a:spLocks noGrp="1"/>
          </p:cNvSpPr>
          <p:nvPr>
            <p:ph type="title"/>
          </p:nvPr>
        </p:nvSpPr>
        <p:spPr>
          <a:xfrm>
            <a:off x="0" y="-26988"/>
            <a:ext cx="7842250" cy="863601"/>
          </a:xfrm>
        </p:spPr>
        <p:txBody>
          <a:bodyPr/>
          <a:lstStyle/>
          <a:p>
            <a:pPr eaLnBrk="1" hangingPunct="1"/>
            <a:r>
              <a:rPr lang="ja-JP" altLang="en-US">
                <a:latin typeface="Meiryo" pitchFamily="50" charset="-128"/>
                <a:ea typeface="Meiryo" pitchFamily="50" charset="-128"/>
                <a:cs typeface="Arial" charset="0"/>
              </a:rPr>
              <a:t>　</a:t>
            </a:r>
          </a:p>
        </p:txBody>
      </p:sp>
      <p:sp>
        <p:nvSpPr>
          <p:cNvPr id="7" name="日付プレースホルダー 1">
            <a:extLst>
              <a:ext uri="{FF2B5EF4-FFF2-40B4-BE49-F238E27FC236}">
                <a16:creationId xmlns:a16="http://schemas.microsoft.com/office/drawing/2014/main" xmlns="" id="{038298A3-BB7F-429B-83EC-4CF985D5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フッター プレースホルダー 2">
            <a:extLst>
              <a:ext uri="{FF2B5EF4-FFF2-40B4-BE49-F238E27FC236}">
                <a16:creationId xmlns:a16="http://schemas.microsoft.com/office/drawing/2014/main" xmlns="" id="{256C1EB4-2709-461B-8634-3337906F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xmlns="" id="{523C2058-0794-43CD-95AF-E9B222F9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40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7508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A268D47A-464C-4D29-A5A0-06F82963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kumimoji="1" lang="en-US" altLang="ja-JP" dirty="0"/>
              <a:t>Appendix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20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D6FB9F5F-EE47-43D7-B9E5-C0CF725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pPr>
              <a:buClr>
                <a:srgbClr val="009ED6"/>
              </a:buClr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仙台・石巻市周辺の視察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(6/3, 6/4)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107504" y="980728"/>
            <a:ext cx="4536504" cy="5040560"/>
          </a:xfrm>
          <a:prstGeom prst="rect">
            <a:avLst/>
          </a:prstGeo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is-IS" dirty="0">
                <a:latin typeface="メイリオ" panose="020B0604030504040204" pitchFamily="50" charset="-128"/>
                <a:ea typeface="メイリオ" panose="020B0604030504040204" pitchFamily="50" charset="-128"/>
              </a:rPr>
              <a:t>6/3(土)</a:t>
            </a: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NTT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データ東北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仙台駅周辺視察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懇親会＠石巻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bg-BG" dirty="0">
                <a:latin typeface="メイリオ" panose="020B0604030504040204" pitchFamily="50" charset="-128"/>
                <a:ea typeface="メイリオ" panose="020B0604030504040204" pitchFamily="50" charset="-128"/>
              </a:rPr>
              <a:t>6/4(</a:t>
            </a:r>
            <a:r>
              <a:rPr lang="bg-BG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日</a:t>
            </a:r>
            <a:r>
              <a:rPr lang="bg-BG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吉野町復興住宅視察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カーシェア利用者との座談会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中央復興住宅視察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カーシェアリング協会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アンケート調査同行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石巻市内　視察・調査</a:t>
            </a:r>
          </a:p>
        </p:txBody>
      </p:sp>
      <p:sp>
        <p:nvSpPr>
          <p:cNvPr id="36" name="日付プレースホルダー 1">
            <a:extLst>
              <a:ext uri="{FF2B5EF4-FFF2-40B4-BE49-F238E27FC236}">
                <a16:creationId xmlns:a16="http://schemas.microsoft.com/office/drawing/2014/main" xmlns="" id="{BF74A8C9-3584-46EE-8055-41606AED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7" name="フッター プレースホルダー 2">
            <a:extLst>
              <a:ext uri="{FF2B5EF4-FFF2-40B4-BE49-F238E27FC236}">
                <a16:creationId xmlns:a16="http://schemas.microsoft.com/office/drawing/2014/main" xmlns="" id="{587B8389-82BF-4AD7-92A5-06A660F6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スライド番号プレースホルダー 3">
            <a:extLst>
              <a:ext uri="{FF2B5EF4-FFF2-40B4-BE49-F238E27FC236}">
                <a16:creationId xmlns:a16="http://schemas.microsoft.com/office/drawing/2014/main" xmlns="" id="{3047F4F5-F60D-4A75-8DC3-C653C9C3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42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480" y="2780928"/>
            <a:ext cx="5207000" cy="35941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980728"/>
            <a:ext cx="3200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3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xmlns="" id="{617A30C7-DD02-4203-9075-732ECAD3D1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7673" y="1012240"/>
            <a:ext cx="8816815" cy="5297079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ある地域コミュニティの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住民が主体的に運用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するカーシェアリング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ドライバー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   )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も非ドライバー</a:t>
            </a:r>
            <a:r>
              <a:rPr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   )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も</a:t>
            </a:r>
            <a:r>
              <a:rPr lang="ja-JP" altLang="en-US" sz="18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区別なく同じ会員</a:t>
            </a:r>
            <a:endParaRPr lang="en-US" altLang="ja-JP" sz="1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buClr>
                <a:srgbClr val="009ED6"/>
              </a:buClr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⇒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互助関係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により成り立っている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どのコミュニティでも会員は多くが高齢者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1" indent="0">
              <a:buNone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⇒高齢者の運転による事故，高齢化による</a:t>
            </a:r>
            <a:r>
              <a:rPr lang="ja-JP" altLang="en-US" sz="18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ドライバー減少</a:t>
            </a: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の可能性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地域コミュニティによってドライバーの割合が異なる</a:t>
            </a:r>
            <a:endParaRPr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A927BA3A-D296-4904-9036-2A678FCE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081348" cy="864095"/>
          </a:xfrm>
        </p:spPr>
        <p:txBody>
          <a:bodyPr>
            <a:normAutofit/>
          </a:bodyPr>
          <a:lstStyle/>
          <a:p>
            <a:r>
              <a:rPr lang="ja-JP" altLang="en-US" sz="3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コミュニティ・カーシェアリング</a:t>
            </a:r>
            <a:endParaRPr kumimoji="1" lang="ja-JP" altLang="en-US" sz="3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日付プレースホルダー 1">
            <a:extLst>
              <a:ext uri="{FF2B5EF4-FFF2-40B4-BE49-F238E27FC236}">
                <a16:creationId xmlns:a16="http://schemas.microsoft.com/office/drawing/2014/main" xmlns="" id="{252D9D8D-2D44-46D1-A65D-9D04EAB0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フッター プレースホルダー 2">
            <a:extLst>
              <a:ext uri="{FF2B5EF4-FFF2-40B4-BE49-F238E27FC236}">
                <a16:creationId xmlns:a16="http://schemas.microsoft.com/office/drawing/2014/main" xmlns="" id="{FE39BF31-3343-41B4-91E2-080C3FBA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5" name="スライド番号プレースホルダー 3">
            <a:extLst>
              <a:ext uri="{FF2B5EF4-FFF2-40B4-BE49-F238E27FC236}">
                <a16:creationId xmlns:a16="http://schemas.microsoft.com/office/drawing/2014/main" xmlns="" id="{D5748590-DADA-48BA-9356-7E0E3DDC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5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5BABFD35-A198-4157-9604-309953918C26}"/>
              </a:ext>
            </a:extLst>
          </p:cNvPr>
          <p:cNvSpPr/>
          <p:nvPr/>
        </p:nvSpPr>
        <p:spPr>
          <a:xfrm>
            <a:off x="755576" y="1700808"/>
            <a:ext cx="6696744" cy="2520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0C9DD3BE-9BB3-41B4-A504-A670B452AD19}"/>
              </a:ext>
            </a:extLst>
          </p:cNvPr>
          <p:cNvSpPr txBox="1"/>
          <p:nvPr/>
        </p:nvSpPr>
        <p:spPr>
          <a:xfrm>
            <a:off x="971600" y="1500753"/>
            <a:ext cx="2304256" cy="40011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地域コミュニティ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xmlns="" id="{3E89343C-0F07-4F9A-9A11-E0234533C1E8}"/>
              </a:ext>
            </a:extLst>
          </p:cNvPr>
          <p:cNvSpPr/>
          <p:nvPr/>
        </p:nvSpPr>
        <p:spPr>
          <a:xfrm>
            <a:off x="1012281" y="2132856"/>
            <a:ext cx="3944835" cy="194421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グラフィックス 47" descr="自動車">
            <a:extLst>
              <a:ext uri="{FF2B5EF4-FFF2-40B4-BE49-F238E27FC236}">
                <a16:creationId xmlns:a16="http://schemas.microsoft.com/office/drawing/2014/main" xmlns="" id="{0665EC29-7AA5-4F2B-AC4A-FDF46D91D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87624" y="2708920"/>
            <a:ext cx="793600" cy="793600"/>
          </a:xfrm>
          <a:prstGeom prst="rect">
            <a:avLst/>
          </a:prstGeom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xmlns="" id="{6D4973CD-979F-495A-BC2D-F7FE68098B86}"/>
              </a:ext>
            </a:extLst>
          </p:cNvPr>
          <p:cNvSpPr txBox="1"/>
          <p:nvPr/>
        </p:nvSpPr>
        <p:spPr>
          <a:xfrm>
            <a:off x="1287933" y="1988840"/>
            <a:ext cx="2294136" cy="36933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カーシェアリング会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xmlns="" id="{82F4DE0C-6E3A-48F5-89CA-AB9126B0E69E}"/>
              </a:ext>
            </a:extLst>
          </p:cNvPr>
          <p:cNvGrpSpPr/>
          <p:nvPr/>
        </p:nvGrpSpPr>
        <p:grpSpPr>
          <a:xfrm>
            <a:off x="2555776" y="3505764"/>
            <a:ext cx="229529" cy="427292"/>
            <a:chOff x="5227739" y="4918040"/>
            <a:chExt cx="288032" cy="5362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2" name="台形 51">
              <a:extLst>
                <a:ext uri="{FF2B5EF4-FFF2-40B4-BE49-F238E27FC236}">
                  <a16:creationId xmlns:a16="http://schemas.microsoft.com/office/drawing/2014/main" xmlns="" id="{3CF8DD51-886E-41A9-9CCB-C8B06C0257B9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楕円 53">
              <a:extLst>
                <a:ext uri="{FF2B5EF4-FFF2-40B4-BE49-F238E27FC236}">
                  <a16:creationId xmlns:a16="http://schemas.microsoft.com/office/drawing/2014/main" xmlns="" id="{3537ACB0-7706-4E77-A8D5-958C3031CE96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xmlns="" id="{1C308D01-9BB0-455E-84D9-AECEF015E9EA}"/>
              </a:ext>
            </a:extLst>
          </p:cNvPr>
          <p:cNvGrpSpPr/>
          <p:nvPr/>
        </p:nvGrpSpPr>
        <p:grpSpPr>
          <a:xfrm>
            <a:off x="2960853" y="3505764"/>
            <a:ext cx="229529" cy="427292"/>
            <a:chOff x="5227739" y="4918040"/>
            <a:chExt cx="288032" cy="5362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8" name="台形 57">
              <a:extLst>
                <a:ext uri="{FF2B5EF4-FFF2-40B4-BE49-F238E27FC236}">
                  <a16:creationId xmlns:a16="http://schemas.microsoft.com/office/drawing/2014/main" xmlns="" id="{D86F7F0F-0300-4A6F-A6A4-2A0D03225161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xmlns="" id="{08CD31B9-ECE8-4673-AC58-73ED71330F55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xmlns="" id="{41694CB5-E0E4-4025-BA1D-BF080E98D5E4}"/>
              </a:ext>
            </a:extLst>
          </p:cNvPr>
          <p:cNvGrpSpPr/>
          <p:nvPr/>
        </p:nvGrpSpPr>
        <p:grpSpPr>
          <a:xfrm>
            <a:off x="3347634" y="3505764"/>
            <a:ext cx="229529" cy="427292"/>
            <a:chOff x="5227739" y="4918040"/>
            <a:chExt cx="288032" cy="5362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1" name="台形 60">
              <a:extLst>
                <a:ext uri="{FF2B5EF4-FFF2-40B4-BE49-F238E27FC236}">
                  <a16:creationId xmlns:a16="http://schemas.microsoft.com/office/drawing/2014/main" xmlns="" id="{1A224D59-C314-47D9-ABEC-075A3AB2EF1F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xmlns="" id="{77A7A209-7373-4807-8C16-C3E3E57CD52D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xmlns="" id="{245283CA-1D54-41D1-87AE-81D57D01C42F}"/>
              </a:ext>
            </a:extLst>
          </p:cNvPr>
          <p:cNvGrpSpPr/>
          <p:nvPr/>
        </p:nvGrpSpPr>
        <p:grpSpPr>
          <a:xfrm>
            <a:off x="3734414" y="3505764"/>
            <a:ext cx="229529" cy="427292"/>
            <a:chOff x="5227739" y="4918040"/>
            <a:chExt cx="288032" cy="5362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4" name="台形 63">
              <a:extLst>
                <a:ext uri="{FF2B5EF4-FFF2-40B4-BE49-F238E27FC236}">
                  <a16:creationId xmlns:a16="http://schemas.microsoft.com/office/drawing/2014/main" xmlns="" id="{4B7AE10E-02F9-4309-B3FA-593CE9FF141C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xmlns="" id="{EF3D6232-90DE-4715-9B64-90D1C9247F82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xmlns="" id="{7D5C238B-A3CB-43D0-9AEB-45F3C35A87F2}"/>
              </a:ext>
            </a:extLst>
          </p:cNvPr>
          <p:cNvGrpSpPr/>
          <p:nvPr/>
        </p:nvGrpSpPr>
        <p:grpSpPr>
          <a:xfrm>
            <a:off x="2199320" y="2641668"/>
            <a:ext cx="229529" cy="427292"/>
            <a:chOff x="5227739" y="4918040"/>
            <a:chExt cx="288032" cy="53620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7" name="台形 66">
              <a:extLst>
                <a:ext uri="{FF2B5EF4-FFF2-40B4-BE49-F238E27FC236}">
                  <a16:creationId xmlns:a16="http://schemas.microsoft.com/office/drawing/2014/main" xmlns="" id="{D9B894D8-8BD4-48A5-82A0-0E8DFF1D48C3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xmlns="" id="{B67D27B9-21E2-4F16-9BE2-F5585EFE0AC0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xmlns="" id="{BBFCEEE9-F20F-4BC2-9045-8FEF867FE1DB}"/>
              </a:ext>
            </a:extLst>
          </p:cNvPr>
          <p:cNvGrpSpPr/>
          <p:nvPr/>
        </p:nvGrpSpPr>
        <p:grpSpPr>
          <a:xfrm>
            <a:off x="2585152" y="2641668"/>
            <a:ext cx="229529" cy="427292"/>
            <a:chOff x="5227739" y="4918040"/>
            <a:chExt cx="288032" cy="53620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70" name="台形 69">
              <a:extLst>
                <a:ext uri="{FF2B5EF4-FFF2-40B4-BE49-F238E27FC236}">
                  <a16:creationId xmlns:a16="http://schemas.microsoft.com/office/drawing/2014/main" xmlns="" id="{220238C9-2E9C-47B6-A9EC-D3A147CF1AEF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xmlns="" id="{9E0FACDE-A502-4437-8718-2FC0A6093D67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xmlns="" id="{0F323AA9-E837-4944-AB1D-1C3CE024B18E}"/>
              </a:ext>
            </a:extLst>
          </p:cNvPr>
          <p:cNvGrpSpPr/>
          <p:nvPr/>
        </p:nvGrpSpPr>
        <p:grpSpPr>
          <a:xfrm>
            <a:off x="2199321" y="3501008"/>
            <a:ext cx="229529" cy="427292"/>
            <a:chOff x="5227739" y="4918040"/>
            <a:chExt cx="288032" cy="5362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73" name="台形 72">
              <a:extLst>
                <a:ext uri="{FF2B5EF4-FFF2-40B4-BE49-F238E27FC236}">
                  <a16:creationId xmlns:a16="http://schemas.microsoft.com/office/drawing/2014/main" xmlns="" id="{260DD15F-1C8E-4156-8C08-BEEC0BE47A9D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xmlns="" id="{2F5F6416-C6F4-4CA0-A82F-0A77A72222EA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xmlns="" id="{97294EE2-3607-4CDD-B696-D3128636F063}"/>
              </a:ext>
            </a:extLst>
          </p:cNvPr>
          <p:cNvGrpSpPr/>
          <p:nvPr/>
        </p:nvGrpSpPr>
        <p:grpSpPr>
          <a:xfrm>
            <a:off x="5679895" y="3108427"/>
            <a:ext cx="229529" cy="427292"/>
            <a:chOff x="5227739" y="4918040"/>
            <a:chExt cx="288032" cy="536202"/>
          </a:xfrm>
        </p:grpSpPr>
        <p:sp>
          <p:nvSpPr>
            <p:cNvPr id="76" name="台形 75">
              <a:extLst>
                <a:ext uri="{FF2B5EF4-FFF2-40B4-BE49-F238E27FC236}">
                  <a16:creationId xmlns:a16="http://schemas.microsoft.com/office/drawing/2014/main" xmlns="" id="{CB074D36-9749-4BF1-844F-246AD4FEBEF3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xmlns="" id="{4139103C-7372-4366-ADE6-C7B269312579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xmlns="" id="{CDE83D95-2973-4881-B472-4133E7980207}"/>
              </a:ext>
            </a:extLst>
          </p:cNvPr>
          <p:cNvGrpSpPr/>
          <p:nvPr/>
        </p:nvGrpSpPr>
        <p:grpSpPr>
          <a:xfrm>
            <a:off x="6066077" y="3107566"/>
            <a:ext cx="229529" cy="427292"/>
            <a:chOff x="5227739" y="4918040"/>
            <a:chExt cx="288032" cy="536202"/>
          </a:xfrm>
        </p:grpSpPr>
        <p:sp>
          <p:nvSpPr>
            <p:cNvPr id="79" name="台形 78">
              <a:extLst>
                <a:ext uri="{FF2B5EF4-FFF2-40B4-BE49-F238E27FC236}">
                  <a16:creationId xmlns:a16="http://schemas.microsoft.com/office/drawing/2014/main" xmlns="" id="{0D8E44F3-A3EE-4415-8F44-4CF17552403A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楕円 79">
              <a:extLst>
                <a:ext uri="{FF2B5EF4-FFF2-40B4-BE49-F238E27FC236}">
                  <a16:creationId xmlns:a16="http://schemas.microsoft.com/office/drawing/2014/main" xmlns="" id="{DEA366B2-408C-4A20-8137-453A3B8B7CBD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xmlns="" id="{15201516-E76A-479B-AEF9-D9A5EA0B76E6}"/>
              </a:ext>
            </a:extLst>
          </p:cNvPr>
          <p:cNvGrpSpPr/>
          <p:nvPr/>
        </p:nvGrpSpPr>
        <p:grpSpPr>
          <a:xfrm>
            <a:off x="6452858" y="3107566"/>
            <a:ext cx="229529" cy="427292"/>
            <a:chOff x="5227739" y="4918040"/>
            <a:chExt cx="288032" cy="536202"/>
          </a:xfrm>
        </p:grpSpPr>
        <p:sp>
          <p:nvSpPr>
            <p:cNvPr id="82" name="台形 81">
              <a:extLst>
                <a:ext uri="{FF2B5EF4-FFF2-40B4-BE49-F238E27FC236}">
                  <a16:creationId xmlns:a16="http://schemas.microsoft.com/office/drawing/2014/main" xmlns="" id="{11D5BE81-78CC-4B97-959F-748B3813A4FC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楕円 82">
              <a:extLst>
                <a:ext uri="{FF2B5EF4-FFF2-40B4-BE49-F238E27FC236}">
                  <a16:creationId xmlns:a16="http://schemas.microsoft.com/office/drawing/2014/main" xmlns="" id="{54858330-B882-4530-A779-A671EBB96686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xmlns="" id="{651539DE-B3C8-499D-823A-2E7174CBE6EF}"/>
              </a:ext>
            </a:extLst>
          </p:cNvPr>
          <p:cNvGrpSpPr/>
          <p:nvPr/>
        </p:nvGrpSpPr>
        <p:grpSpPr>
          <a:xfrm>
            <a:off x="6839638" y="3107566"/>
            <a:ext cx="229529" cy="427292"/>
            <a:chOff x="5227739" y="4918040"/>
            <a:chExt cx="288032" cy="536202"/>
          </a:xfrm>
        </p:grpSpPr>
        <p:sp>
          <p:nvSpPr>
            <p:cNvPr id="85" name="台形 84">
              <a:extLst>
                <a:ext uri="{FF2B5EF4-FFF2-40B4-BE49-F238E27FC236}">
                  <a16:creationId xmlns:a16="http://schemas.microsoft.com/office/drawing/2014/main" xmlns="" id="{065B1375-9806-44AD-9237-B70DCD32C327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xmlns="" id="{0ACC5976-F184-48C0-A6F6-DEB7E202B0DB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xmlns="" id="{6B6C5AB1-FCCE-4F2D-A811-DF256FBC0450}"/>
              </a:ext>
            </a:extLst>
          </p:cNvPr>
          <p:cNvGrpSpPr/>
          <p:nvPr/>
        </p:nvGrpSpPr>
        <p:grpSpPr>
          <a:xfrm>
            <a:off x="5304545" y="3108848"/>
            <a:ext cx="229529" cy="427292"/>
            <a:chOff x="5227739" y="4918040"/>
            <a:chExt cx="288032" cy="536202"/>
          </a:xfrm>
        </p:grpSpPr>
        <p:sp>
          <p:nvSpPr>
            <p:cNvPr id="88" name="台形 87">
              <a:extLst>
                <a:ext uri="{FF2B5EF4-FFF2-40B4-BE49-F238E27FC236}">
                  <a16:creationId xmlns:a16="http://schemas.microsoft.com/office/drawing/2014/main" xmlns="" id="{C8DBADBF-ED51-4A00-AFC2-0827FB75B8F0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xmlns="" id="{99DF3697-225A-4068-B86D-60F39366AE28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xmlns="" id="{C948AF6F-1239-4FD7-8C1C-9C9CD1EDAC42}"/>
              </a:ext>
            </a:extLst>
          </p:cNvPr>
          <p:cNvGrpSpPr/>
          <p:nvPr/>
        </p:nvGrpSpPr>
        <p:grpSpPr>
          <a:xfrm>
            <a:off x="5667430" y="2421749"/>
            <a:ext cx="229529" cy="427292"/>
            <a:chOff x="5227739" y="4918040"/>
            <a:chExt cx="288032" cy="536202"/>
          </a:xfrm>
        </p:grpSpPr>
        <p:sp>
          <p:nvSpPr>
            <p:cNvPr id="91" name="台形 90">
              <a:extLst>
                <a:ext uri="{FF2B5EF4-FFF2-40B4-BE49-F238E27FC236}">
                  <a16:creationId xmlns:a16="http://schemas.microsoft.com/office/drawing/2014/main" xmlns="" id="{F398038B-4B57-4A87-A506-EB3B05EEA851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xmlns="" id="{9307D898-D895-46C0-96B6-4E0BADE0EAD0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xmlns="" id="{15ACAAB5-EA3F-480F-96ED-3110C0664481}"/>
              </a:ext>
            </a:extLst>
          </p:cNvPr>
          <p:cNvGrpSpPr/>
          <p:nvPr/>
        </p:nvGrpSpPr>
        <p:grpSpPr>
          <a:xfrm>
            <a:off x="6053612" y="2420888"/>
            <a:ext cx="229529" cy="427292"/>
            <a:chOff x="5227739" y="4918040"/>
            <a:chExt cx="288032" cy="536202"/>
          </a:xfrm>
        </p:grpSpPr>
        <p:sp>
          <p:nvSpPr>
            <p:cNvPr id="94" name="台形 93">
              <a:extLst>
                <a:ext uri="{FF2B5EF4-FFF2-40B4-BE49-F238E27FC236}">
                  <a16:creationId xmlns:a16="http://schemas.microsoft.com/office/drawing/2014/main" xmlns="" id="{5F29119E-A6ED-4FD0-9E85-8B6D6DF25EEB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楕円 94">
              <a:extLst>
                <a:ext uri="{FF2B5EF4-FFF2-40B4-BE49-F238E27FC236}">
                  <a16:creationId xmlns:a16="http://schemas.microsoft.com/office/drawing/2014/main" xmlns="" id="{6EC33A7C-3C1E-40BF-8F96-8B07B32189B2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xmlns="" id="{96635052-BAC2-40B2-8A7F-D4152ABA0C13}"/>
              </a:ext>
            </a:extLst>
          </p:cNvPr>
          <p:cNvGrpSpPr/>
          <p:nvPr/>
        </p:nvGrpSpPr>
        <p:grpSpPr>
          <a:xfrm>
            <a:off x="6440393" y="2420888"/>
            <a:ext cx="229529" cy="427292"/>
            <a:chOff x="5227739" y="4918040"/>
            <a:chExt cx="288032" cy="536202"/>
          </a:xfrm>
        </p:grpSpPr>
        <p:sp>
          <p:nvSpPr>
            <p:cNvPr id="97" name="台形 96">
              <a:extLst>
                <a:ext uri="{FF2B5EF4-FFF2-40B4-BE49-F238E27FC236}">
                  <a16:creationId xmlns:a16="http://schemas.microsoft.com/office/drawing/2014/main" xmlns="" id="{A2428A42-BAE5-4E5D-A434-FABEF988A123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楕円 97">
              <a:extLst>
                <a:ext uri="{FF2B5EF4-FFF2-40B4-BE49-F238E27FC236}">
                  <a16:creationId xmlns:a16="http://schemas.microsoft.com/office/drawing/2014/main" xmlns="" id="{402C6C91-5EBC-4895-A7DC-E3E9CBB0105E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xmlns="" id="{7FCCCEF0-2CB7-45F6-A2EB-44BCBB78E606}"/>
              </a:ext>
            </a:extLst>
          </p:cNvPr>
          <p:cNvGrpSpPr/>
          <p:nvPr/>
        </p:nvGrpSpPr>
        <p:grpSpPr>
          <a:xfrm>
            <a:off x="6827173" y="2420888"/>
            <a:ext cx="229529" cy="427292"/>
            <a:chOff x="5227739" y="4918040"/>
            <a:chExt cx="288032" cy="536202"/>
          </a:xfrm>
        </p:grpSpPr>
        <p:sp>
          <p:nvSpPr>
            <p:cNvPr id="100" name="台形 99">
              <a:extLst>
                <a:ext uri="{FF2B5EF4-FFF2-40B4-BE49-F238E27FC236}">
                  <a16:creationId xmlns:a16="http://schemas.microsoft.com/office/drawing/2014/main" xmlns="" id="{BEC71050-8D31-466C-94E4-0B3DC2B5D9F4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楕円 100">
              <a:extLst>
                <a:ext uri="{FF2B5EF4-FFF2-40B4-BE49-F238E27FC236}">
                  <a16:creationId xmlns:a16="http://schemas.microsoft.com/office/drawing/2014/main" xmlns="" id="{9A07EBA0-A6EE-435B-9862-F750CE20CBD7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xmlns="" id="{B8F23E0D-37FA-48BA-A2AF-06E3E668C4BA}"/>
              </a:ext>
            </a:extLst>
          </p:cNvPr>
          <p:cNvGrpSpPr/>
          <p:nvPr/>
        </p:nvGrpSpPr>
        <p:grpSpPr>
          <a:xfrm>
            <a:off x="5292080" y="2422170"/>
            <a:ext cx="229529" cy="427292"/>
            <a:chOff x="5227739" y="4918040"/>
            <a:chExt cx="288032" cy="536202"/>
          </a:xfrm>
        </p:grpSpPr>
        <p:sp>
          <p:nvSpPr>
            <p:cNvPr id="103" name="台形 102">
              <a:extLst>
                <a:ext uri="{FF2B5EF4-FFF2-40B4-BE49-F238E27FC236}">
                  <a16:creationId xmlns:a16="http://schemas.microsoft.com/office/drawing/2014/main" xmlns="" id="{CA2F72FC-4EFD-45E7-938F-7953B2E673BC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楕円 103">
              <a:extLst>
                <a:ext uri="{FF2B5EF4-FFF2-40B4-BE49-F238E27FC236}">
                  <a16:creationId xmlns:a16="http://schemas.microsoft.com/office/drawing/2014/main" xmlns="" id="{BA70F0D1-C5E1-4FB4-AA9E-32DB8E86CFE1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xmlns="" id="{612560B0-764E-4A9F-B9F5-95CFA8F1C026}"/>
              </a:ext>
            </a:extLst>
          </p:cNvPr>
          <p:cNvGrpSpPr/>
          <p:nvPr/>
        </p:nvGrpSpPr>
        <p:grpSpPr>
          <a:xfrm>
            <a:off x="2282746" y="4578750"/>
            <a:ext cx="111299" cy="207195"/>
            <a:chOff x="5227739" y="4918040"/>
            <a:chExt cx="288032" cy="53620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06" name="台形 105">
              <a:extLst>
                <a:ext uri="{FF2B5EF4-FFF2-40B4-BE49-F238E27FC236}">
                  <a16:creationId xmlns:a16="http://schemas.microsoft.com/office/drawing/2014/main" xmlns="" id="{B2BC42C3-1E85-485E-9B2F-E1467A497C29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楕円 106">
              <a:extLst>
                <a:ext uri="{FF2B5EF4-FFF2-40B4-BE49-F238E27FC236}">
                  <a16:creationId xmlns:a16="http://schemas.microsoft.com/office/drawing/2014/main" xmlns="" id="{492E216A-19D4-4CA5-8A70-8284E46DF951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xmlns="" id="{395B3825-BFE5-46A9-BE2F-2E194286991D}"/>
              </a:ext>
            </a:extLst>
          </p:cNvPr>
          <p:cNvGrpSpPr/>
          <p:nvPr/>
        </p:nvGrpSpPr>
        <p:grpSpPr>
          <a:xfrm>
            <a:off x="4316685" y="4578750"/>
            <a:ext cx="111299" cy="207195"/>
            <a:chOff x="5227739" y="4918040"/>
            <a:chExt cx="288032" cy="5362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2" name="台形 111">
              <a:extLst>
                <a:ext uri="{FF2B5EF4-FFF2-40B4-BE49-F238E27FC236}">
                  <a16:creationId xmlns:a16="http://schemas.microsoft.com/office/drawing/2014/main" xmlns="" id="{75F91A80-BD5C-4051-9771-F4A45C1636D8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楕円 112">
              <a:extLst>
                <a:ext uri="{FF2B5EF4-FFF2-40B4-BE49-F238E27FC236}">
                  <a16:creationId xmlns:a16="http://schemas.microsoft.com/office/drawing/2014/main" xmlns="" id="{BB047EB6-4675-4A68-877F-0E7414444CA3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38D34148-543C-4464-B952-105A0FAD148A}"/>
              </a:ext>
            </a:extLst>
          </p:cNvPr>
          <p:cNvSpPr txBox="1"/>
          <p:nvPr/>
        </p:nvSpPr>
        <p:spPr>
          <a:xfrm>
            <a:off x="2097088" y="2348880"/>
            <a:ext cx="1826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会員</a:t>
            </a:r>
            <a:r>
              <a:rPr kumimoji="1" lang="en-US" altLang="ja-JP" sz="1400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400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ドライバー</a:t>
            </a:r>
            <a:r>
              <a:rPr kumimoji="1" lang="en-US" altLang="ja-JP" sz="1400" dirty="0">
                <a:solidFill>
                  <a:srgbClr val="7030A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400" dirty="0">
              <a:solidFill>
                <a:srgbClr val="7030A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xmlns="" id="{6CB4C780-4045-458E-A8E8-1A32E3CA833B}"/>
              </a:ext>
            </a:extLst>
          </p:cNvPr>
          <p:cNvSpPr txBox="1"/>
          <p:nvPr/>
        </p:nvSpPr>
        <p:spPr>
          <a:xfrm>
            <a:off x="2097498" y="3189362"/>
            <a:ext cx="1826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chemeClr val="accent6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会員</a:t>
            </a:r>
            <a:r>
              <a:rPr kumimoji="1" lang="en-US" altLang="ja-JP" sz="1400" dirty="0">
                <a:solidFill>
                  <a:schemeClr val="accent6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400" dirty="0">
                <a:solidFill>
                  <a:schemeClr val="accent6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非ドライバー</a:t>
            </a:r>
            <a:r>
              <a:rPr kumimoji="1" lang="en-US" altLang="ja-JP" sz="1400" dirty="0">
                <a:solidFill>
                  <a:schemeClr val="accent6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1400" dirty="0">
              <a:solidFill>
                <a:schemeClr val="accent6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xmlns="" id="{D04A3D8D-1B6D-4A97-80D8-56CF99E0708E}"/>
              </a:ext>
            </a:extLst>
          </p:cNvPr>
          <p:cNvGrpSpPr/>
          <p:nvPr/>
        </p:nvGrpSpPr>
        <p:grpSpPr>
          <a:xfrm>
            <a:off x="4118479" y="3508142"/>
            <a:ext cx="229529" cy="427292"/>
            <a:chOff x="5227739" y="4918040"/>
            <a:chExt cx="288032" cy="53620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6" name="台形 115">
              <a:extLst>
                <a:ext uri="{FF2B5EF4-FFF2-40B4-BE49-F238E27FC236}">
                  <a16:creationId xmlns:a16="http://schemas.microsoft.com/office/drawing/2014/main" xmlns="" id="{7E3B314E-83F8-44E5-9625-C75EC81F5AF0}"/>
                </a:ext>
              </a:extLst>
            </p:cNvPr>
            <p:cNvSpPr/>
            <p:nvPr/>
          </p:nvSpPr>
          <p:spPr>
            <a:xfrm>
              <a:off x="5242084" y="5062056"/>
              <a:ext cx="259342" cy="392186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楕円 116">
              <a:extLst>
                <a:ext uri="{FF2B5EF4-FFF2-40B4-BE49-F238E27FC236}">
                  <a16:creationId xmlns:a16="http://schemas.microsoft.com/office/drawing/2014/main" xmlns="" id="{529CF0E5-0B9A-4CBA-9C3E-724209A00453}"/>
                </a:ext>
              </a:extLst>
            </p:cNvPr>
            <p:cNvSpPr/>
            <p:nvPr/>
          </p:nvSpPr>
          <p:spPr>
            <a:xfrm>
              <a:off x="5227739" y="4918040"/>
              <a:ext cx="288032" cy="2880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176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xmlns="" id="{D6FB9F5F-EE47-43D7-B9E5-C0CF725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これまでの活動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BEE417FF-462A-45E1-9FAA-B9D742BD6B20}"/>
              </a:ext>
            </a:extLst>
          </p:cNvPr>
          <p:cNvSpPr txBox="1"/>
          <p:nvPr/>
        </p:nvSpPr>
        <p:spPr>
          <a:xfrm>
            <a:off x="107504" y="980728"/>
            <a:ext cx="87316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第一回講義：概論（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5/21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課題概要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石巻市周辺の交通事情に関する説明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不便益という考え方について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342900" indent="-342900"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第二回講義：仙台・石巻市周辺の視察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(6/3, 6/4)</a:t>
            </a:r>
          </a:p>
          <a:p>
            <a:pPr marL="800100" lvl="1" indent="-342900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NTT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データ東北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日本カーシェアリング協会（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@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石巻市）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復興住宅への訪問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6CE47EFA-BC4A-4E2F-972A-FFACCBC133D2}"/>
              </a:ext>
            </a:extLst>
          </p:cNvPr>
          <p:cNvSpPr txBox="1"/>
          <p:nvPr/>
        </p:nvSpPr>
        <p:spPr>
          <a:xfrm>
            <a:off x="107504" y="3658384"/>
            <a:ext cx="8731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第三回講義：視察を基にしたアイディア出し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(6/11)</a:t>
            </a:r>
          </a:p>
          <a:p>
            <a:pPr marL="800100" lvl="1" indent="-342900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2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kumimoji="1" lang="ja-JP" altLang="en-US" sz="20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つの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班に分かれてサービス（の方針）を提案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1257300" lvl="2" indent="-342900">
              <a:buClr>
                <a:srgbClr val="009ED6"/>
              </a:buClr>
              <a:buFont typeface="Wingdings" panose="05000000000000000000" pitchFamily="2" charset="2"/>
              <a:buChar char="Ø"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互いに発表し合い議論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テキスト ボックス 8">
            <a:extLst>
              <a:ext uri="{FF2B5EF4-FFF2-40B4-BE49-F238E27FC236}">
                <a16:creationId xmlns:a16="http://schemas.microsoft.com/office/drawing/2014/main" xmlns="" id="{6CE47EFA-BC4A-4E2F-972A-FFACCBC133D2}"/>
              </a:ext>
            </a:extLst>
          </p:cNvPr>
          <p:cNvSpPr txBox="1"/>
          <p:nvPr/>
        </p:nvSpPr>
        <p:spPr>
          <a:xfrm>
            <a:off x="107504" y="5129314"/>
            <a:ext cx="8731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9ED6"/>
              </a:buClr>
              <a:buFont typeface="Wingdings" panose="05000000000000000000" pitchFamily="2" charset="2"/>
              <a:buChar char="u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第四回講義：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アイディエーション精緻化</a:t>
            </a:r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(7/2)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marL="800100" lvl="1" indent="-342900">
              <a:buClr>
                <a:srgbClr val="009ED6"/>
              </a:buClr>
              <a:buFont typeface="Wingdings" panose="05000000000000000000" pitchFamily="2" charset="2"/>
              <a:buChar char="ü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最終報告会に向けた準備</a:t>
            </a:r>
          </a:p>
        </p:txBody>
      </p:sp>
      <p:sp>
        <p:nvSpPr>
          <p:cNvPr id="12" name="テキスト ボックス 9">
            <a:extLst>
              <a:ext uri="{FF2B5EF4-FFF2-40B4-BE49-F238E27FC236}">
                <a16:creationId xmlns:a16="http://schemas.microsoft.com/office/drawing/2014/main" xmlns="" id="{FCF9A9FB-8819-44E2-AAB4-13381A0C0245}"/>
              </a:ext>
            </a:extLst>
          </p:cNvPr>
          <p:cNvSpPr txBox="1"/>
          <p:nvPr/>
        </p:nvSpPr>
        <p:spPr>
          <a:xfrm>
            <a:off x="206152" y="4701626"/>
            <a:ext cx="873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9ED6"/>
              </a:buClr>
              <a:buFont typeface="Arial" charset="0"/>
              <a:buChar char="•"/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中間報告会（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6/26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9">
            <a:extLst>
              <a:ext uri="{FF2B5EF4-FFF2-40B4-BE49-F238E27FC236}">
                <a16:creationId xmlns:a16="http://schemas.microsoft.com/office/drawing/2014/main" xmlns="" id="{FCF9A9FB-8819-44E2-AAB4-13381A0C0245}"/>
              </a:ext>
            </a:extLst>
          </p:cNvPr>
          <p:cNvSpPr txBox="1"/>
          <p:nvPr/>
        </p:nvSpPr>
        <p:spPr>
          <a:xfrm>
            <a:off x="206152" y="5798633"/>
            <a:ext cx="873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9ED6"/>
              </a:buClr>
              <a:buFont typeface="Arial" charset="0"/>
              <a:buChar char="•"/>
            </a:pPr>
            <a:r>
              <a:rPr kumimoji="1" lang="ja-JP" altLang="en-US" sz="2400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最終報告会（</a:t>
            </a:r>
            <a:r>
              <a:rPr kumimoji="1" lang="en-US" altLang="ja-JP" sz="2400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7/16</a:t>
            </a:r>
            <a:r>
              <a:rPr kumimoji="1" lang="ja-JP" altLang="en-US" sz="2400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）</a:t>
            </a:r>
            <a:endParaRPr kumimoji="1" lang="en-US" altLang="ja-JP" sz="2400" dirty="0">
              <a:solidFill>
                <a:srgbClr val="C0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日付プレースホルダー 1">
            <a:extLst>
              <a:ext uri="{FF2B5EF4-FFF2-40B4-BE49-F238E27FC236}">
                <a16:creationId xmlns:a16="http://schemas.microsoft.com/office/drawing/2014/main" xmlns="" id="{B5243515-9770-4DD3-9634-6B070F93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フッター プレースホルダー 2">
            <a:extLst>
              <a:ext uri="{FF2B5EF4-FFF2-40B4-BE49-F238E27FC236}">
                <a16:creationId xmlns:a16="http://schemas.microsoft.com/office/drawing/2014/main" xmlns="" id="{86B13444-870D-4E3D-ACF3-A80FB723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スライド番号プレースホルダー 3">
            <a:extLst>
              <a:ext uri="{FF2B5EF4-FFF2-40B4-BE49-F238E27FC236}">
                <a16:creationId xmlns:a16="http://schemas.microsoft.com/office/drawing/2014/main" xmlns="" id="{9883DF39-B568-4877-BB4C-AF9CC256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6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513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064410DF-D8EA-4189-ACB4-C58370A9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3645024"/>
            <a:ext cx="6431632" cy="765051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ソリューション提案</a:t>
            </a:r>
          </a:p>
        </p:txBody>
      </p:sp>
    </p:spTree>
    <p:extLst>
      <p:ext uri="{BB962C8B-B14F-4D97-AF65-F5344CB8AC3E}">
        <p14:creationId xmlns:p14="http://schemas.microsoft.com/office/powerpoint/2010/main" val="352909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xmlns="" id="{12C03A15-32EF-47FA-A700-DE79A10EE6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504" y="980728"/>
            <a:ext cx="8856984" cy="547260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新しい交通サービスの提案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外部リソース確保を兼ねた石巻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活性化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xmlns="" id="{95792527-6F0A-4303-99B9-6251D9FB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提案内容</a:t>
            </a:r>
          </a:p>
        </p:txBody>
      </p:sp>
      <p:sp>
        <p:nvSpPr>
          <p:cNvPr id="7" name="日付プレースホルダー 1">
            <a:extLst>
              <a:ext uri="{FF2B5EF4-FFF2-40B4-BE49-F238E27FC236}">
                <a16:creationId xmlns:a16="http://schemas.microsoft.com/office/drawing/2014/main" xmlns="" id="{82FEF01B-DCC4-4F1F-861F-B0327EC4D7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フッター プレースホルダー 2">
            <a:extLst>
              <a:ext uri="{FF2B5EF4-FFF2-40B4-BE49-F238E27FC236}">
                <a16:creationId xmlns:a16="http://schemas.microsoft.com/office/drawing/2014/main" xmlns="" id="{1E1F593E-3573-4E02-9F02-95ED835C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xmlns="" id="{166D3F15-F5CA-405A-8CE0-01FB80D1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8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06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xmlns="" id="{12C03A15-32EF-47FA-A700-DE79A10EE6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504" y="980728"/>
            <a:ext cx="8856984" cy="547260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1. 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新しい交通サービスの提案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 sz="3200" dirty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2. </a:t>
            </a:r>
            <a:r>
              <a:rPr kumimoji="1" lang="ja-JP" altLang="en-US" sz="3200" dirty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外部リソース確保を兼ねた石巻</a:t>
            </a:r>
            <a:r>
              <a:rPr lang="ja-JP" altLang="en-US" sz="3200" dirty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3200" dirty="0">
                <a:solidFill>
                  <a:schemeClr val="bg1">
                    <a:lumMod val="8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活性化</a:t>
            </a:r>
            <a:endParaRPr kumimoji="1" lang="en-US" altLang="ja-JP" sz="3200" dirty="0">
              <a:solidFill>
                <a:schemeClr val="bg1">
                  <a:lumMod val="8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xmlns="" id="{95792527-6F0A-4303-99B9-6251D9FB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864095"/>
          </a:xfrm>
        </p:spPr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提案内容</a:t>
            </a:r>
          </a:p>
        </p:txBody>
      </p:sp>
      <p:sp>
        <p:nvSpPr>
          <p:cNvPr id="7" name="日付プレースホルダー 1">
            <a:extLst>
              <a:ext uri="{FF2B5EF4-FFF2-40B4-BE49-F238E27FC236}">
                <a16:creationId xmlns:a16="http://schemas.microsoft.com/office/drawing/2014/main" xmlns="" id="{B30C1263-129E-49F7-9FDA-75485EFD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496" y="6592267"/>
            <a:ext cx="2133600" cy="365125"/>
          </a:xfrm>
        </p:spPr>
        <p:txBody>
          <a:bodyPr/>
          <a:lstStyle/>
          <a:p>
            <a:r>
              <a:rPr lang="en-US" altLang="ja-JP">
                <a:latin typeface="メイリオ" panose="020B0604030504040204" pitchFamily="50" charset="-128"/>
                <a:ea typeface="メイリオ" panose="020B0604030504040204" pitchFamily="50" charset="-128"/>
              </a:rPr>
              <a:t>7/16/2017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フッター プレースホルダー 2">
            <a:extLst>
              <a:ext uri="{FF2B5EF4-FFF2-40B4-BE49-F238E27FC236}">
                <a16:creationId xmlns:a16="http://schemas.microsoft.com/office/drawing/2014/main" xmlns="" id="{A291076F-197F-430F-AB6D-AF93EE31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7664" y="6592267"/>
            <a:ext cx="6048672" cy="365125"/>
          </a:xfrm>
        </p:spPr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FBL/PBL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地域交通システム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スライド番号プレースホルダー 3">
            <a:extLst>
              <a:ext uri="{FF2B5EF4-FFF2-40B4-BE49-F238E27FC236}">
                <a16:creationId xmlns:a16="http://schemas.microsoft.com/office/drawing/2014/main" xmlns="" id="{356D984A-778D-41F7-9B79-423F7944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592267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pPr/>
              <a:t>9</a:t>
            </a:fld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7819"/>
      </p:ext>
    </p:extLst>
  </p:cSld>
  <p:clrMapOvr>
    <a:masterClrMapping/>
  </p:clrMapOvr>
</p:sld>
</file>

<file path=ppt/theme/theme1.xml><?xml version="1.0" encoding="utf-8"?>
<a:theme xmlns:a="http://schemas.openxmlformats.org/drawingml/2006/main" name="Trai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rgbClr val="00206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rai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BBC8FAA-EEEF-4048-9536-A7C4512102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TS101674557</Template>
  <TotalTime>0</TotalTime>
  <Words>2359</Words>
  <Application>Microsoft Macintosh PowerPoint</Application>
  <PresentationFormat>On-screen Show (4:3)</PresentationFormat>
  <Paragraphs>669</Paragraphs>
  <Slides>42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Calibri</vt:lpstr>
      <vt:lpstr>Meiryo</vt:lpstr>
      <vt:lpstr>ＭＳ Ｐゴシック</vt:lpstr>
      <vt:lpstr>ＭＳ ゴシック</vt:lpstr>
      <vt:lpstr>Wingdings</vt:lpstr>
      <vt:lpstr>メイリオ</vt:lpstr>
      <vt:lpstr>Arial</vt:lpstr>
      <vt:lpstr>Training</vt:lpstr>
      <vt:lpstr>1_Training</vt:lpstr>
      <vt:lpstr>Worksheet</vt:lpstr>
      <vt:lpstr>ICTを活用する新しい地域交通 システムのサービスデザイン</vt:lpstr>
      <vt:lpstr>実習概要</vt:lpstr>
      <vt:lpstr>概要</vt:lpstr>
      <vt:lpstr>課題に対するアプローチ</vt:lpstr>
      <vt:lpstr>コミュニティ・カーシェアリング</vt:lpstr>
      <vt:lpstr>これまでの活動</vt:lpstr>
      <vt:lpstr>ソリューション提案</vt:lpstr>
      <vt:lpstr>提案内容</vt:lpstr>
      <vt:lpstr>提案内容</vt:lpstr>
      <vt:lpstr>自動車を利用したボランティア・ツーリズム 概要 </vt:lpstr>
      <vt:lpstr>自動車を利用したボランティア・ツーリズム 概要</vt:lpstr>
      <vt:lpstr>自動車を利用したボランティア・ツーリズム 例</vt:lpstr>
      <vt:lpstr>自動車を利用したボランティア・ツーリズム 例</vt:lpstr>
      <vt:lpstr>マイカー及びシェアカーの相乗り</vt:lpstr>
      <vt:lpstr>マイカー及びシェアカーの相乗り</vt:lpstr>
      <vt:lpstr>マイカー及びシェアカーの相乗り</vt:lpstr>
      <vt:lpstr>提案内容</vt:lpstr>
      <vt:lpstr>石巻・旧商店街地区の活性化事業案 概要</vt:lpstr>
      <vt:lpstr>マーケット計画着想までの考察</vt:lpstr>
      <vt:lpstr>石巻シーフード・マーケット計画（１）</vt:lpstr>
      <vt:lpstr>石巻シーフード・マーケット計画（２）</vt:lpstr>
      <vt:lpstr>マーケット計画の周辺事業（１）</vt:lpstr>
      <vt:lpstr>マーケット計画の周辺事業（２）</vt:lpstr>
      <vt:lpstr>マーケット事業化への提携先</vt:lpstr>
      <vt:lpstr>マーケット事業計画の展望</vt:lpstr>
      <vt:lpstr>マーケットの活性化に向けて</vt:lpstr>
      <vt:lpstr>石巻駅との導線開発</vt:lpstr>
      <vt:lpstr>導線開発へのアプローチ</vt:lpstr>
      <vt:lpstr>導線開発へのアプローチ</vt:lpstr>
      <vt:lpstr>導線開発へのアプローチ</vt:lpstr>
      <vt:lpstr>①楽ではないが価値のある移動</vt:lpstr>
      <vt:lpstr>①楽ではないが価値のある移動</vt:lpstr>
      <vt:lpstr>導線開発へのアプローチ</vt:lpstr>
      <vt:lpstr>②楽な移動</vt:lpstr>
      <vt:lpstr>石巻駅との導線開発</vt:lpstr>
      <vt:lpstr>地元住民の呼び込みにおける課題</vt:lpstr>
      <vt:lpstr>ポイント制度と地元住民の呼び込み</vt:lpstr>
      <vt:lpstr>マーケット・周辺事業 まとめ</vt:lpstr>
      <vt:lpstr>謝辞</vt:lpstr>
      <vt:lpstr>　</vt:lpstr>
      <vt:lpstr>Appendix</vt:lpstr>
      <vt:lpstr>仙台・石巻市周辺の視察(6/3, 6/4)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2014-10-07T01:40:38Z</dcterms:created>
  <dcterms:modified xsi:type="dcterms:W3CDTF">2017-07-16T05:35:20Z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TC016745579991</vt:lpwstr>
  </property>
</Properties>
</file>